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14"/>
  </p:notesMasterIdLst>
  <p:sldIdLst>
    <p:sldId id="566" r:id="rId2"/>
    <p:sldId id="322" r:id="rId3"/>
    <p:sldId id="295" r:id="rId4"/>
    <p:sldId id="486" r:id="rId5"/>
    <p:sldId id="562" r:id="rId6"/>
    <p:sldId id="563" r:id="rId7"/>
    <p:sldId id="561" r:id="rId8"/>
    <p:sldId id="564" r:id="rId9"/>
    <p:sldId id="565" r:id="rId10"/>
    <p:sldId id="542" r:id="rId11"/>
    <p:sldId id="543" r:id="rId12"/>
    <p:sldId id="544" r:id="rId1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5C00"/>
    <a:srgbClr val="009900"/>
    <a:srgbClr val="90D4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202B0CA-FC54-4496-8BCA-5EF66A818D29}" styleName="Style foncé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4C1A8A3-306A-4EB7-A6B1-4F7E0EB9C5D6}" styleName="Style moyen 3 - Accentuation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728" autoAdjust="0"/>
  </p:normalViewPr>
  <p:slideViewPr>
    <p:cSldViewPr>
      <p:cViewPr varScale="1">
        <p:scale>
          <a:sx n="70" d="100"/>
          <a:sy n="70" d="100"/>
        </p:scale>
        <p:origin x="1386"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38"/>
    </p:cViewPr>
  </p:sorterViewPr>
  <p:notesViewPr>
    <p:cSldViewPr>
      <p:cViewPr varScale="1">
        <p:scale>
          <a:sx n="55" d="100"/>
          <a:sy n="55" d="100"/>
        </p:scale>
        <p:origin x="-285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ISSA%20A\Desktop\Copie%20de%20Estimation%20Sources%20financement%20PNDS%202016-202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col"/>
        <c:grouping val="clustered"/>
        <c:varyColors val="0"/>
        <c:ser>
          <c:idx val="0"/>
          <c:order val="0"/>
          <c:tx>
            <c:strRef>
              <c:f>Feuil2!$A$2</c:f>
              <c:strCache>
                <c:ptCount val="1"/>
                <c:pt idx="0">
                  <c:v>Coût</c:v>
                </c:pt>
              </c:strCache>
            </c:strRef>
          </c:tx>
          <c:invertIfNegative val="0"/>
          <c:cat>
            <c:numRef>
              <c:f>Feuil2!$B$1:$G$1</c:f>
              <c:numCache>
                <c:formatCode>General</c:formatCode>
                <c:ptCount val="6"/>
                <c:pt idx="0">
                  <c:v>2017</c:v>
                </c:pt>
                <c:pt idx="1">
                  <c:v>2018</c:v>
                </c:pt>
                <c:pt idx="2">
                  <c:v>2019</c:v>
                </c:pt>
                <c:pt idx="3">
                  <c:v>2020</c:v>
                </c:pt>
                <c:pt idx="4">
                  <c:v>2021</c:v>
                </c:pt>
                <c:pt idx="5">
                  <c:v>2022</c:v>
                </c:pt>
              </c:numCache>
            </c:numRef>
          </c:cat>
          <c:val>
            <c:numRef>
              <c:f>Feuil2!$B$2:$G$2</c:f>
              <c:numCache>
                <c:formatCode>_(* #,##0.00_);_(* \(#,##0.00\);_(* "-"??_);_(@_)</c:formatCode>
                <c:ptCount val="6"/>
                <c:pt idx="0">
                  <c:v>91782.745043802614</c:v>
                </c:pt>
                <c:pt idx="1">
                  <c:v>100084.89999999998</c:v>
                </c:pt>
                <c:pt idx="2">
                  <c:v>108905.8</c:v>
                </c:pt>
                <c:pt idx="3">
                  <c:v>114493.4</c:v>
                </c:pt>
                <c:pt idx="4">
                  <c:v>121928.4</c:v>
                </c:pt>
                <c:pt idx="5">
                  <c:v>136954.1</c:v>
                </c:pt>
              </c:numCache>
            </c:numRef>
          </c:val>
        </c:ser>
        <c:dLbls>
          <c:showLegendKey val="0"/>
          <c:showVal val="0"/>
          <c:showCatName val="0"/>
          <c:showSerName val="0"/>
          <c:showPercent val="0"/>
          <c:showBubbleSize val="0"/>
        </c:dLbls>
        <c:gapWidth val="150"/>
        <c:axId val="675322640"/>
        <c:axId val="675324816"/>
      </c:barChart>
      <c:catAx>
        <c:axId val="675322640"/>
        <c:scaling>
          <c:orientation val="minMax"/>
        </c:scaling>
        <c:delete val="0"/>
        <c:axPos val="b"/>
        <c:numFmt formatCode="General" sourceLinked="1"/>
        <c:majorTickMark val="out"/>
        <c:minorTickMark val="none"/>
        <c:tickLblPos val="nextTo"/>
        <c:crossAx val="675324816"/>
        <c:crosses val="autoZero"/>
        <c:auto val="1"/>
        <c:lblAlgn val="ctr"/>
        <c:lblOffset val="100"/>
        <c:noMultiLvlLbl val="0"/>
      </c:catAx>
      <c:valAx>
        <c:axId val="675324816"/>
        <c:scaling>
          <c:orientation val="minMax"/>
        </c:scaling>
        <c:delete val="0"/>
        <c:axPos val="l"/>
        <c:majorGridlines/>
        <c:numFmt formatCode="_(* #,##0.00_);_(* \(#,##0.00\);_(* &quot;-&quot;??_);_(@_)" sourceLinked="1"/>
        <c:majorTickMark val="out"/>
        <c:minorTickMark val="none"/>
        <c:tickLblPos val="nextTo"/>
        <c:crossAx val="675322640"/>
        <c:crosses val="autoZero"/>
        <c:crossBetween val="between"/>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8EAC6A-8E10-4B5E-B71F-87F885E84564}" type="datetimeFigureOut">
              <a:rPr lang="fr-FR" smtClean="0"/>
              <a:pPr/>
              <a:t>09/02/2017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DD6A8B-6E9F-4138-9C7C-920F205ACD03}" type="slidenum">
              <a:rPr lang="fr-FR" smtClean="0"/>
              <a:pPr/>
              <a:t>‹N°›</a:t>
            </a:fld>
            <a:endParaRPr lang="fr-FR"/>
          </a:p>
        </p:txBody>
      </p:sp>
    </p:spTree>
    <p:extLst>
      <p:ext uri="{BB962C8B-B14F-4D97-AF65-F5344CB8AC3E}">
        <p14:creationId xmlns:p14="http://schemas.microsoft.com/office/powerpoint/2010/main" val="1618925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58DD6A8B-6E9F-4138-9C7C-920F205ACD03}" type="slidenum">
              <a:rPr lang="fr-FR" smtClean="0"/>
              <a:pPr/>
              <a:t>1</a:t>
            </a:fld>
            <a:endParaRPr lang="fr-FR"/>
          </a:p>
        </p:txBody>
      </p:sp>
    </p:spTree>
    <p:extLst>
      <p:ext uri="{BB962C8B-B14F-4D97-AF65-F5344CB8AC3E}">
        <p14:creationId xmlns:p14="http://schemas.microsoft.com/office/powerpoint/2010/main" val="1777068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58DD6A8B-6E9F-4138-9C7C-920F205ACD03}" type="slidenum">
              <a:rPr lang="fr-FR" smtClean="0"/>
              <a:pPr/>
              <a:t>4</a:t>
            </a:fld>
            <a:endParaRPr lang="fr-FR"/>
          </a:p>
        </p:txBody>
      </p:sp>
    </p:spTree>
    <p:extLst>
      <p:ext uri="{BB962C8B-B14F-4D97-AF65-F5344CB8AC3E}">
        <p14:creationId xmlns:p14="http://schemas.microsoft.com/office/powerpoint/2010/main" val="1048734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58DD6A8B-6E9F-4138-9C7C-920F205ACD03}" type="slidenum">
              <a:rPr lang="fr-FR" smtClean="0"/>
              <a:pPr/>
              <a:t>5</a:t>
            </a:fld>
            <a:endParaRPr lang="fr-FR"/>
          </a:p>
        </p:txBody>
      </p:sp>
    </p:spTree>
    <p:extLst>
      <p:ext uri="{BB962C8B-B14F-4D97-AF65-F5344CB8AC3E}">
        <p14:creationId xmlns:p14="http://schemas.microsoft.com/office/powerpoint/2010/main" val="30608391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58DD6A8B-6E9F-4138-9C7C-920F205ACD03}" type="slidenum">
              <a:rPr lang="fr-FR" smtClean="0"/>
              <a:pPr/>
              <a:t>6</a:t>
            </a:fld>
            <a:endParaRPr lang="fr-FR"/>
          </a:p>
        </p:txBody>
      </p:sp>
    </p:spTree>
    <p:extLst>
      <p:ext uri="{BB962C8B-B14F-4D97-AF65-F5344CB8AC3E}">
        <p14:creationId xmlns:p14="http://schemas.microsoft.com/office/powerpoint/2010/main" val="1636850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58DD6A8B-6E9F-4138-9C7C-920F205ACD03}" type="slidenum">
              <a:rPr lang="fr-FR" smtClean="0">
                <a:solidFill>
                  <a:prstClr val="black"/>
                </a:solidFill>
              </a:rPr>
              <a:pPr/>
              <a:t>7</a:t>
            </a:fld>
            <a:endParaRPr lang="fr-FR">
              <a:solidFill>
                <a:prstClr val="black"/>
              </a:solidFill>
            </a:endParaRPr>
          </a:p>
        </p:txBody>
      </p:sp>
    </p:spTree>
    <p:extLst>
      <p:ext uri="{BB962C8B-B14F-4D97-AF65-F5344CB8AC3E}">
        <p14:creationId xmlns:p14="http://schemas.microsoft.com/office/powerpoint/2010/main" val="3759174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58DD6A8B-6E9F-4138-9C7C-920F205ACD03}" type="slidenum">
              <a:rPr lang="fr-FR" smtClean="0">
                <a:solidFill>
                  <a:prstClr val="black"/>
                </a:solidFill>
              </a:rPr>
              <a:pPr/>
              <a:t>8</a:t>
            </a:fld>
            <a:endParaRPr lang="fr-FR">
              <a:solidFill>
                <a:prstClr val="black"/>
              </a:solidFill>
            </a:endParaRPr>
          </a:p>
        </p:txBody>
      </p:sp>
    </p:spTree>
    <p:extLst>
      <p:ext uri="{BB962C8B-B14F-4D97-AF65-F5344CB8AC3E}">
        <p14:creationId xmlns:p14="http://schemas.microsoft.com/office/powerpoint/2010/main" val="357825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58DD6A8B-6E9F-4138-9C7C-920F205ACD03}" type="slidenum">
              <a:rPr lang="fr-FR" smtClean="0">
                <a:solidFill>
                  <a:prstClr val="black"/>
                </a:solidFill>
              </a:rPr>
              <a:pPr/>
              <a:t>9</a:t>
            </a:fld>
            <a:endParaRPr lang="fr-FR">
              <a:solidFill>
                <a:prstClr val="black"/>
              </a:solidFill>
            </a:endParaRPr>
          </a:p>
        </p:txBody>
      </p:sp>
    </p:spTree>
    <p:extLst>
      <p:ext uri="{BB962C8B-B14F-4D97-AF65-F5344CB8AC3E}">
        <p14:creationId xmlns:p14="http://schemas.microsoft.com/office/powerpoint/2010/main" val="30819566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58DD6A8B-6E9F-4138-9C7C-920F205ACD03}" type="slidenum">
              <a:rPr lang="fr-FR" smtClean="0">
                <a:solidFill>
                  <a:prstClr val="black"/>
                </a:solidFill>
              </a:rPr>
              <a:pPr/>
              <a:t>10</a:t>
            </a:fld>
            <a:endParaRPr lang="fr-FR">
              <a:solidFill>
                <a:prstClr val="black"/>
              </a:solidFill>
            </a:endParaRPr>
          </a:p>
        </p:txBody>
      </p:sp>
    </p:spTree>
    <p:extLst>
      <p:ext uri="{BB962C8B-B14F-4D97-AF65-F5344CB8AC3E}">
        <p14:creationId xmlns:p14="http://schemas.microsoft.com/office/powerpoint/2010/main" val="1204712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58DD6A8B-6E9F-4138-9C7C-920F205ACD03}" type="slidenum">
              <a:rPr lang="fr-FR" smtClean="0">
                <a:solidFill>
                  <a:prstClr val="black"/>
                </a:solidFill>
              </a:rPr>
              <a:pPr/>
              <a:t>11</a:t>
            </a:fld>
            <a:endParaRPr lang="fr-FR">
              <a:solidFill>
                <a:prstClr val="black"/>
              </a:solidFill>
            </a:endParaRPr>
          </a:p>
        </p:txBody>
      </p:sp>
    </p:spTree>
    <p:extLst>
      <p:ext uri="{BB962C8B-B14F-4D97-AF65-F5344CB8AC3E}">
        <p14:creationId xmlns:p14="http://schemas.microsoft.com/office/powerpoint/2010/main" val="1026823911"/>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685800" y="1346947"/>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4282763"/>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484779"/>
            <a:ext cx="7772400"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593330" cy="3035808"/>
          </a:xfrm>
        </p:spPr>
        <p:txBody>
          <a:bodyPr anchor="ctr">
            <a:noAutofit/>
          </a:bodyPr>
          <a:lstStyle>
            <a:lvl1pPr algn="l">
              <a:lnSpc>
                <a:spcPct val="80000"/>
              </a:lnSpc>
              <a:defRPr sz="6400" b="0" cap="all" baseline="0">
                <a:blipFill dpi="0" rotWithShape="1">
                  <a:blip r:embed="rId4"/>
                  <a:srcRect/>
                  <a:tile tx="6350" ty="-127000" sx="65000" sy="64000" flip="none" algn="tl"/>
                </a:blipFill>
              </a:defRPr>
            </a:lvl1pPr>
          </a:lstStyle>
          <a:p>
            <a:r>
              <a:rPr lang="fr-FR" smtClean="0"/>
              <a:t>Modifiez le style du titre</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B4FBC594-0CB6-444B-B773-2A4671E7EB2D}" type="datetime1">
              <a:rPr lang="fr-FR" smtClean="0"/>
              <a:t>09/02/2017</a:t>
            </a:fld>
            <a:endParaRPr lang="fr-FR"/>
          </a:p>
        </p:txBody>
      </p:sp>
      <p:sp>
        <p:nvSpPr>
          <p:cNvPr id="5" name="Footer Placeholder 4"/>
          <p:cNvSpPr>
            <a:spLocks noGrp="1"/>
          </p:cNvSpPr>
          <p:nvPr>
            <p:ph type="ftr" sz="quarter" idx="11"/>
          </p:nvPr>
        </p:nvSpPr>
        <p:spPr>
          <a:xfrm>
            <a:off x="812805" y="6272785"/>
            <a:ext cx="4745736" cy="365125"/>
          </a:xfrm>
        </p:spPr>
        <p:txBody>
          <a:bodyPr/>
          <a:lstStyle/>
          <a:p>
            <a:endParaRPr lang="fr-FR"/>
          </a:p>
        </p:txBody>
      </p:sp>
      <p:sp>
        <p:nvSpPr>
          <p:cNvPr id="6" name="Slide Number Placeholder 5"/>
          <p:cNvSpPr>
            <a:spLocks noGrp="1"/>
          </p:cNvSpPr>
          <p:nvPr>
            <p:ph type="sldNum" sz="quarter" idx="12"/>
          </p:nvPr>
        </p:nvSpPr>
        <p:spPr>
          <a:xfrm>
            <a:off x="7244280" y="4227195"/>
            <a:ext cx="895401" cy="640080"/>
          </a:xfrm>
        </p:spPr>
        <p:txBody>
          <a:bodyPr/>
          <a:lstStyle>
            <a:lvl1pPr>
              <a:defRPr sz="2800" b="1"/>
            </a:lvl1pPr>
          </a:lstStyle>
          <a:p>
            <a:fld id="{E1C4F041-CB23-46F2-B19E-BDA8202D2A74}" type="slidenum">
              <a:rPr lang="fr-FR" smtClean="0"/>
              <a:pPr/>
              <a:t>‹N°›</a:t>
            </a:fld>
            <a:endParaRPr lang="fr-FR"/>
          </a:p>
        </p:txBody>
      </p:sp>
    </p:spTree>
    <p:extLst>
      <p:ext uri="{BB962C8B-B14F-4D97-AF65-F5344CB8AC3E}">
        <p14:creationId xmlns:p14="http://schemas.microsoft.com/office/powerpoint/2010/main" val="2530836284"/>
      </p:ext>
    </p:extLst>
  </p:cSld>
  <p:clrMapOvr>
    <a:masterClrMapping/>
  </p:clrMapOvr>
  <p:transition>
    <p:spli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806BBA45-F670-4403-84AE-414D131BB791}" type="datetime1">
              <a:rPr lang="fr-FR" smtClean="0"/>
              <a:t>09/02/2017</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E1C4F041-CB23-46F2-B19E-BDA8202D2A74}" type="slidenum">
              <a:rPr lang="fr-FR" smtClean="0"/>
              <a:pPr/>
              <a:t>‹N°›</a:t>
            </a:fld>
            <a:endParaRPr lang="fr-FR"/>
          </a:p>
        </p:txBody>
      </p:sp>
    </p:spTree>
    <p:extLst>
      <p:ext uri="{BB962C8B-B14F-4D97-AF65-F5344CB8AC3E}">
        <p14:creationId xmlns:p14="http://schemas.microsoft.com/office/powerpoint/2010/main" val="1310124089"/>
      </p:ext>
    </p:extLst>
  </p:cSld>
  <p:clrMapOvr>
    <a:masterClrMapping/>
  </p:clrMapOvr>
  <p:transition>
    <p:split/>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lvl1pPr>
              <a:defRPr b="0"/>
            </a:lvl1pPr>
          </a:lstStyle>
          <a:p>
            <a:r>
              <a:rPr lang="fr-FR" smtClean="0"/>
              <a:t>Modifiez le style du titre</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7F310287-DADB-4D42-9B68-463647AFA7F9}" type="datetime1">
              <a:rPr lang="fr-FR" smtClean="0"/>
              <a:t>09/02/2017</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E1C4F041-CB23-46F2-B19E-BDA8202D2A74}" type="slidenum">
              <a:rPr lang="fr-FR" smtClean="0"/>
              <a:pPr/>
              <a:t>‹N°›</a:t>
            </a:fld>
            <a:endParaRPr lang="fr-FR"/>
          </a:p>
        </p:txBody>
      </p:sp>
    </p:spTree>
    <p:extLst>
      <p:ext uri="{BB962C8B-B14F-4D97-AF65-F5344CB8AC3E}">
        <p14:creationId xmlns:p14="http://schemas.microsoft.com/office/powerpoint/2010/main" val="3089816925"/>
      </p:ext>
    </p:extLst>
  </p:cSld>
  <p:clrMapOvr>
    <a:masterClrMapping/>
  </p:clrMapOvr>
  <p:transition>
    <p:spli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2C4BE9DE-1C0B-4F45-BC14-A7EB01EBA5DC}" type="datetime1">
              <a:rPr lang="fr-FR" smtClean="0"/>
              <a:t>09/02/2017</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E1C4F041-CB23-46F2-B19E-BDA8202D2A74}" type="slidenum">
              <a:rPr lang="fr-FR" smtClean="0"/>
              <a:pPr/>
              <a:t>‹N°›</a:t>
            </a:fld>
            <a:endParaRPr lang="fr-FR"/>
          </a:p>
        </p:txBody>
      </p:sp>
    </p:spTree>
    <p:extLst>
      <p:ext uri="{BB962C8B-B14F-4D97-AF65-F5344CB8AC3E}">
        <p14:creationId xmlns:p14="http://schemas.microsoft.com/office/powerpoint/2010/main" val="710321521"/>
      </p:ext>
    </p:extLst>
  </p:cSld>
  <p:clrMapOvr>
    <a:masterClrMapping/>
  </p:clrMapOvr>
  <p:transition>
    <p:spli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0000"/>
              </a:lnSpc>
              <a:defRPr sz="6400" b="0"/>
            </a:lvl1pPr>
          </a:lstStyle>
          <a:p>
            <a:r>
              <a:rPr lang="fr-FR" smtClean="0"/>
              <a:t>Modifiez le style du titre</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a:xfrm>
            <a:off x="6445251" y="6272785"/>
            <a:ext cx="1983232" cy="365125"/>
          </a:xfrm>
        </p:spPr>
        <p:txBody>
          <a:bodyPr/>
          <a:lstStyle>
            <a:lvl1pPr>
              <a:defRPr>
                <a:solidFill>
                  <a:schemeClr val="accent1">
                    <a:lumMod val="50000"/>
                  </a:schemeClr>
                </a:solidFill>
              </a:defRPr>
            </a:lvl1pPr>
          </a:lstStyle>
          <a:p>
            <a:fld id="{CEFABE1E-914B-47CD-A1B0-A41B1A096EF9}" type="datetime1">
              <a:rPr lang="fr-FR" smtClean="0"/>
              <a:t>09/02/2017</a:t>
            </a:fld>
            <a:endParaRPr lang="fr-FR"/>
          </a:p>
        </p:txBody>
      </p:sp>
      <p:sp>
        <p:nvSpPr>
          <p:cNvPr id="5" name="Footer Placeholder 4"/>
          <p:cNvSpPr>
            <a:spLocks noGrp="1"/>
          </p:cNvSpPr>
          <p:nvPr>
            <p:ph type="ftr" sz="quarter" idx="11"/>
          </p:nvPr>
        </p:nvSpPr>
        <p:spPr>
          <a:xfrm>
            <a:off x="1636099" y="6272784"/>
            <a:ext cx="4745736" cy="365125"/>
          </a:xfrm>
        </p:spPr>
        <p:txBody>
          <a:bodyPr/>
          <a:lstStyle>
            <a:lvl1pPr>
              <a:defRPr>
                <a:solidFill>
                  <a:schemeClr val="accent1">
                    <a:lumMod val="50000"/>
                  </a:schemeClr>
                </a:solidFill>
              </a:defRPr>
            </a:lvl1pPr>
          </a:lstStyle>
          <a:p>
            <a:endParaRPr lang="fr-FR"/>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p:spPr>
        <p:txBody>
          <a:bodyPr/>
          <a:lstStyle>
            <a:lvl1pPr>
              <a:defRPr sz="2800"/>
            </a:lvl1pPr>
          </a:lstStyle>
          <a:p>
            <a:fld id="{E1C4F041-CB23-46F2-B19E-BDA8202D2A74}" type="slidenum">
              <a:rPr lang="fr-FR" smtClean="0"/>
              <a:pPr/>
              <a:t>‹N°›</a:t>
            </a:fld>
            <a:endParaRPr lang="fr-FR"/>
          </a:p>
        </p:txBody>
      </p:sp>
    </p:spTree>
    <p:extLst>
      <p:ext uri="{BB962C8B-B14F-4D97-AF65-F5344CB8AC3E}">
        <p14:creationId xmlns:p14="http://schemas.microsoft.com/office/powerpoint/2010/main" val="2972699513"/>
      </p:ext>
    </p:extLst>
  </p:cSld>
  <p:clrMapOvr>
    <a:masterClrMapping/>
  </p:clrMapOvr>
  <p:transition>
    <p:spli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1C3EDDCF-2F40-4CCC-ACC1-D9BDCB64DDC8}" type="datetime1">
              <a:rPr lang="fr-FR" smtClean="0"/>
              <a:t>09/02/2017</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1C4F041-CB23-46F2-B19E-BDA8202D2A74}" type="slidenum">
              <a:rPr lang="fr-FR" smtClean="0"/>
              <a:pPr/>
              <a:t>‹N°›</a:t>
            </a:fld>
            <a:endParaRPr lang="fr-FR"/>
          </a:p>
        </p:txBody>
      </p:sp>
    </p:spTree>
    <p:extLst>
      <p:ext uri="{BB962C8B-B14F-4D97-AF65-F5344CB8AC3E}">
        <p14:creationId xmlns:p14="http://schemas.microsoft.com/office/powerpoint/2010/main" val="3019155115"/>
      </p:ext>
    </p:extLst>
  </p:cSld>
  <p:clrMapOvr>
    <a:masterClrMapping/>
  </p:clrMapOvr>
  <p:transition>
    <p:spli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smtClean="0"/>
              <a:t>Modifiez le style du titre</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FB86A8CA-0483-4CC6-975A-E04061019DD9}" type="datetime1">
              <a:rPr lang="fr-FR" smtClean="0"/>
              <a:t>09/02/2017</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E1C4F041-CB23-46F2-B19E-BDA8202D2A74}" type="slidenum">
              <a:rPr lang="fr-FR" smtClean="0"/>
              <a:pPr/>
              <a:t>‹N°›</a:t>
            </a:fld>
            <a:endParaRPr lang="fr-FR"/>
          </a:p>
        </p:txBody>
      </p:sp>
    </p:spTree>
    <p:extLst>
      <p:ext uri="{BB962C8B-B14F-4D97-AF65-F5344CB8AC3E}">
        <p14:creationId xmlns:p14="http://schemas.microsoft.com/office/powerpoint/2010/main" val="3426247232"/>
      </p:ext>
    </p:extLst>
  </p:cSld>
  <p:clrMapOvr>
    <a:masterClrMapping/>
  </p:clrMapOvr>
  <p:transition>
    <p:spli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fld id="{D126436B-2FE5-4E02-9A80-45CD9EB6ADFE}" type="datetime1">
              <a:rPr lang="fr-FR" smtClean="0"/>
              <a:t>09/02/2017</a:t>
            </a:fld>
            <a:endParaRPr lang="fr-FR"/>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endParaRPr lang="fr-FR"/>
          </a:p>
        </p:txBody>
      </p:sp>
      <p:sp>
        <p:nvSpPr>
          <p:cNvPr id="5" name="Slide Number Placeholder 4"/>
          <p:cNvSpPr>
            <a:spLocks noGrp="1"/>
          </p:cNvSpPr>
          <p:nvPr>
            <p:ph type="sldNum" sz="quarter" idx="12"/>
          </p:nvPr>
        </p:nvSpPr>
        <p:spPr/>
        <p:txBody>
          <a:bodyPr/>
          <a:lstStyle/>
          <a:p>
            <a:fld id="{E1C4F041-CB23-46F2-B19E-BDA8202D2A74}" type="slidenum">
              <a:rPr lang="fr-FR" smtClean="0"/>
              <a:pPr/>
              <a:t>‹N°›</a:t>
            </a:fld>
            <a:endParaRPr lang="fr-FR"/>
          </a:p>
        </p:txBody>
      </p:sp>
    </p:spTree>
    <p:extLst>
      <p:ext uri="{BB962C8B-B14F-4D97-AF65-F5344CB8AC3E}">
        <p14:creationId xmlns:p14="http://schemas.microsoft.com/office/powerpoint/2010/main" val="3942055155"/>
      </p:ext>
    </p:extLst>
  </p:cSld>
  <p:clrMapOvr>
    <a:masterClrMapping/>
  </p:clrMapOvr>
  <p:transition>
    <p:split/>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69E6BC-1294-445C-99F1-9E74088C1D4B}" type="datetime1">
              <a:rPr lang="fr-FR" smtClean="0"/>
              <a:t>09/02/2017</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E1C4F041-CB23-46F2-B19E-BDA8202D2A74}" type="slidenum">
              <a:rPr lang="fr-FR" smtClean="0"/>
              <a:pPr/>
              <a:t>‹N°›</a:t>
            </a:fld>
            <a:endParaRPr lang="fr-FR"/>
          </a:p>
        </p:txBody>
      </p:sp>
    </p:spTree>
    <p:extLst>
      <p:ext uri="{BB962C8B-B14F-4D97-AF65-F5344CB8AC3E}">
        <p14:creationId xmlns:p14="http://schemas.microsoft.com/office/powerpoint/2010/main" val="171185946"/>
      </p:ext>
    </p:extLst>
  </p:cSld>
  <p:clrMapOvr>
    <a:masterClrMapping/>
  </p:clrMapOvr>
  <p:transition>
    <p:spli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fr-FR" smtClean="0"/>
              <a:t>Modifiez le style du titre</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fld id="{8B22EDFE-B3BD-46B9-8E4A-B88C7E1D2AFE}" type="datetime1">
              <a:rPr lang="fr-FR" smtClean="0"/>
              <a:t>09/02/2017</a:t>
            </a:fld>
            <a:endParaRPr lang="fr-FR"/>
          </a:p>
        </p:txBody>
      </p:sp>
      <p:sp>
        <p:nvSpPr>
          <p:cNvPr id="10" name="Footer Placeholder 9"/>
          <p:cNvSpPr>
            <a:spLocks noGrp="1"/>
          </p:cNvSpPr>
          <p:nvPr>
            <p:ph type="ftr" sz="quarter" idx="11"/>
          </p:nvPr>
        </p:nvSpPr>
        <p:spPr/>
        <p:txBody>
          <a:bodyPr/>
          <a:lstStyle/>
          <a:p>
            <a:endParaRPr lang="fr-FR"/>
          </a:p>
        </p:txBody>
      </p:sp>
      <p:sp>
        <p:nvSpPr>
          <p:cNvPr id="11" name="Slide Number Placeholder 10"/>
          <p:cNvSpPr>
            <a:spLocks noGrp="1"/>
          </p:cNvSpPr>
          <p:nvPr>
            <p:ph type="sldNum" sz="quarter" idx="12"/>
          </p:nvPr>
        </p:nvSpPr>
        <p:spPr/>
        <p:txBody>
          <a:bodyPr/>
          <a:lstStyle/>
          <a:p>
            <a:fld id="{E1C4F041-CB23-46F2-B19E-BDA8202D2A74}" type="slidenum">
              <a:rPr lang="fr-FR" smtClean="0"/>
              <a:pPr/>
              <a:t>‹N°›</a:t>
            </a:fld>
            <a:endParaRPr lang="fr-FR"/>
          </a:p>
        </p:txBody>
      </p:sp>
    </p:spTree>
    <p:extLst>
      <p:ext uri="{BB962C8B-B14F-4D97-AF65-F5344CB8AC3E}">
        <p14:creationId xmlns:p14="http://schemas.microsoft.com/office/powerpoint/2010/main" val="748076168"/>
      </p:ext>
    </p:extLst>
  </p:cSld>
  <p:clrMapOvr>
    <a:masterClrMapping/>
  </p:clrMapOvr>
  <p:transition>
    <p:spli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fld id="{A974386E-46BF-4817-91B6-0E63EF40C9F5}" type="datetime1">
              <a:rPr lang="fr-FR" smtClean="0"/>
              <a:t>09/02/2017</a:t>
            </a:fld>
            <a:endParaRPr lang="fr-FR"/>
          </a:p>
        </p:txBody>
      </p:sp>
      <p:sp>
        <p:nvSpPr>
          <p:cNvPr id="10" name="Slide Number Placeholder 9"/>
          <p:cNvSpPr>
            <a:spLocks noGrp="1"/>
          </p:cNvSpPr>
          <p:nvPr>
            <p:ph type="sldNum" sz="quarter" idx="12"/>
          </p:nvPr>
        </p:nvSpPr>
        <p:spPr/>
        <p:txBody>
          <a:bodyPr/>
          <a:lstStyle/>
          <a:p>
            <a:fld id="{E1C4F041-CB23-46F2-B19E-BDA8202D2A74}" type="slidenum">
              <a:rPr lang="fr-FR" smtClean="0"/>
              <a:pPr/>
              <a:t>‹N°›</a:t>
            </a:fld>
            <a:endParaRPr lang="fr-FR"/>
          </a:p>
        </p:txBody>
      </p:sp>
    </p:spTree>
    <p:extLst>
      <p:ext uri="{BB962C8B-B14F-4D97-AF65-F5344CB8AC3E}">
        <p14:creationId xmlns:p14="http://schemas.microsoft.com/office/powerpoint/2010/main" val="2523039678"/>
      </p:ext>
    </p:extLst>
  </p:cSld>
  <p:clrMapOvr>
    <a:masterClrMapping/>
  </p:clrMapOvr>
  <p:transition>
    <p:spli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6255258"/>
            <a:ext cx="393192"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484632"/>
            <a:ext cx="7772400" cy="1609344"/>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685800" y="2121408"/>
            <a:ext cx="7772400" cy="4050792"/>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fld id="{216F0F38-77BD-4AB3-BC58-69732730CDAA}" type="datetime1">
              <a:rPr lang="fr-FR" smtClean="0"/>
              <a:t>09/02/2017</a:t>
            </a:fld>
            <a:endParaRPr lang="fr-FR"/>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endParaRPr lang="fr-FR"/>
          </a:p>
        </p:txBody>
      </p:sp>
      <p:sp>
        <p:nvSpPr>
          <p:cNvPr id="6" name="Slide Number Placeholder 5"/>
          <p:cNvSpPr>
            <a:spLocks noGrp="1"/>
          </p:cNvSpPr>
          <p:nvPr>
            <p:ph type="sldNum" sz="quarter" idx="4"/>
          </p:nvPr>
        </p:nvSpPr>
        <p:spPr>
          <a:xfrm>
            <a:off x="8483346" y="6272785"/>
            <a:ext cx="480060" cy="365125"/>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fld id="{E1C4F041-CB23-46F2-B19E-BDA8202D2A74}" type="slidenum">
              <a:rPr lang="fr-FR" smtClean="0"/>
              <a:pPr/>
              <a:t>‹N°›</a:t>
            </a:fld>
            <a:endParaRPr lang="fr-FR"/>
          </a:p>
        </p:txBody>
      </p:sp>
    </p:spTree>
    <p:extLst>
      <p:ext uri="{BB962C8B-B14F-4D97-AF65-F5344CB8AC3E}">
        <p14:creationId xmlns:p14="http://schemas.microsoft.com/office/powerpoint/2010/main" val="5342242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split/>
  </p:transition>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200" b="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476672"/>
            <a:ext cx="7704856" cy="1296144"/>
          </a:xfrm>
        </p:spPr>
        <p:txBody>
          <a:bodyPr>
            <a:noAutofit/>
          </a:bodyPr>
          <a:lstStyle/>
          <a:p>
            <a:pPr algn="ctr">
              <a:lnSpc>
                <a:spcPct val="100000"/>
              </a:lnSpc>
            </a:pPr>
            <a:r>
              <a:rPr lang="fr-FR" sz="3200" b="1" dirty="0" smtClean="0">
                <a:solidFill>
                  <a:schemeClr val="tx1"/>
                </a:solidFill>
                <a:latin typeface="Tw Cen MT" panose="020B0602020104020603" pitchFamily="34" charset="0"/>
                <a:ea typeface="Ebrima" panose="02000000000000000000" pitchFamily="2" charset="0"/>
                <a:cs typeface="Ebrima" panose="02000000000000000000" pitchFamily="2" charset="0"/>
              </a:rPr>
              <a:t>REPUBLIQUE </a:t>
            </a:r>
            <a:r>
              <a:rPr lang="fr-FR" sz="3200" b="1" dirty="0">
                <a:solidFill>
                  <a:schemeClr val="tx1"/>
                </a:solidFill>
                <a:latin typeface="Tw Cen MT" panose="020B0602020104020603" pitchFamily="34" charset="0"/>
                <a:ea typeface="Ebrima" panose="02000000000000000000" pitchFamily="2" charset="0"/>
                <a:cs typeface="Ebrima" panose="02000000000000000000" pitchFamily="2" charset="0"/>
              </a:rPr>
              <a:t>TOGOLAISE</a:t>
            </a:r>
            <a:r>
              <a:rPr lang="fr-FR" sz="2800" b="1" dirty="0" smtClean="0">
                <a:solidFill>
                  <a:schemeClr val="tx1"/>
                </a:solidFill>
                <a:latin typeface="Aharoni" panose="02010803020104030203" pitchFamily="2" charset="-79"/>
                <a:cs typeface="Aharoni" panose="02010803020104030203" pitchFamily="2" charset="-79"/>
              </a:rPr>
              <a:t/>
            </a:r>
            <a:br>
              <a:rPr lang="fr-FR" sz="2800" b="1" dirty="0" smtClean="0">
                <a:solidFill>
                  <a:schemeClr val="tx1"/>
                </a:solidFill>
                <a:latin typeface="Aharoni" panose="02010803020104030203" pitchFamily="2" charset="-79"/>
                <a:cs typeface="Aharoni" panose="02010803020104030203" pitchFamily="2" charset="-79"/>
              </a:rPr>
            </a:br>
            <a:r>
              <a:rPr lang="fr-FR" sz="1300" b="1" dirty="0" smtClean="0">
                <a:solidFill>
                  <a:srgbClr val="005C00"/>
                </a:solidFill>
                <a:latin typeface="Arial Narrow" panose="020B0606020202030204" pitchFamily="34" charset="0"/>
                <a:cs typeface="Arial" panose="020B0604020202020204" pitchFamily="34" charset="0"/>
              </a:rPr>
              <a:t>MINISTERE DE LA SANTE ET DE LA PROTECTION SOCIALE</a:t>
            </a:r>
            <a:endParaRPr lang="fr-FR" sz="1300" b="1" dirty="0">
              <a:solidFill>
                <a:srgbClr val="005C00"/>
              </a:solidFill>
              <a:latin typeface="Arial Narrow" panose="020B0606020202030204" pitchFamily="34" charset="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fld id="{E1C4F041-CB23-46F2-B19E-BDA8202D2A74}" type="slidenum">
              <a:rPr lang="fr-FR" smtClean="0"/>
              <a:pPr/>
              <a:t>1</a:t>
            </a:fld>
            <a:endParaRPr lang="fr-FR"/>
          </a:p>
        </p:txBody>
      </p:sp>
      <p:cxnSp>
        <p:nvCxnSpPr>
          <p:cNvPr id="5" name="Connecteur droit 4"/>
          <p:cNvCxnSpPr/>
          <p:nvPr/>
        </p:nvCxnSpPr>
        <p:spPr>
          <a:xfrm>
            <a:off x="1115616" y="1628800"/>
            <a:ext cx="6840760" cy="0"/>
          </a:xfrm>
          <a:prstGeom prst="line">
            <a:avLst/>
          </a:prstGeom>
          <a:ln w="9525">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419872" y="5301207"/>
            <a:ext cx="4824536" cy="7200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smtClean="0">
                <a:solidFill>
                  <a:schemeClr val="tx1">
                    <a:lumMod val="95000"/>
                    <a:lumOff val="5000"/>
                  </a:schemeClr>
                </a:solidFill>
                <a:latin typeface="Arial Narrow" panose="020B0606020202030204" pitchFamily="34" charset="0"/>
              </a:rPr>
              <a:t>Lomé, 09 février 2017</a:t>
            </a:r>
            <a:endParaRPr lang="fr-FR" sz="1600" b="1" dirty="0">
              <a:solidFill>
                <a:schemeClr val="tx1">
                  <a:lumMod val="95000"/>
                  <a:lumOff val="5000"/>
                </a:schemeClr>
              </a:solidFill>
              <a:latin typeface="Arial Narrow" panose="020B0606020202030204" pitchFamily="34" charset="0"/>
            </a:endParaRPr>
          </a:p>
        </p:txBody>
      </p:sp>
      <p:sp>
        <p:nvSpPr>
          <p:cNvPr id="6" name="Rectangle 5"/>
          <p:cNvSpPr/>
          <p:nvPr/>
        </p:nvSpPr>
        <p:spPr>
          <a:xfrm>
            <a:off x="1691680" y="4161274"/>
            <a:ext cx="6192688" cy="707886"/>
          </a:xfrm>
          <a:prstGeom prst="rect">
            <a:avLst/>
          </a:prstGeom>
        </p:spPr>
        <p:txBody>
          <a:bodyPr wrap="square">
            <a:spAutoFit/>
          </a:bodyPr>
          <a:lstStyle/>
          <a:p>
            <a:pPr algn="ctr"/>
            <a:r>
              <a:rPr lang="fr-FR" sz="2000" b="1" dirty="0" smtClean="0">
                <a:latin typeface="Arial Narrow" panose="020B0606020202030204" pitchFamily="34" charset="0"/>
                <a:ea typeface="Ebrima" panose="02000000000000000000" pitchFamily="2" charset="0"/>
                <a:cs typeface="Kartika" panose="02020503030404060203" pitchFamily="18" charset="0"/>
              </a:rPr>
              <a:t>Besoins de financement du Plan National de Développement Sanitaire (PNDS) 2017-2022</a:t>
            </a:r>
            <a:endParaRPr lang="fr-FR" sz="2000" dirty="0">
              <a:latin typeface="Arial Narrow" panose="020B0606020202030204" pitchFamily="34" charset="0"/>
              <a:ea typeface="Ebrima" panose="02000000000000000000" pitchFamily="2" charset="0"/>
              <a:cs typeface="Kartika" panose="02020503030404060203" pitchFamily="18" charset="0"/>
            </a:endParaRPr>
          </a:p>
        </p:txBody>
      </p:sp>
      <p:sp>
        <p:nvSpPr>
          <p:cNvPr id="9" name="Rectangle 8"/>
          <p:cNvSpPr/>
          <p:nvPr/>
        </p:nvSpPr>
        <p:spPr>
          <a:xfrm>
            <a:off x="1835696" y="3028890"/>
            <a:ext cx="5688632" cy="400110"/>
          </a:xfrm>
          <a:prstGeom prst="rect">
            <a:avLst/>
          </a:prstGeom>
        </p:spPr>
        <p:txBody>
          <a:bodyPr wrap="square">
            <a:spAutoFit/>
          </a:bodyPr>
          <a:lstStyle/>
          <a:p>
            <a:pPr algn="ctr">
              <a:spcAft>
                <a:spcPts val="0"/>
              </a:spcAft>
            </a:pPr>
            <a:r>
              <a:rPr lang="fr-CH" sz="2000" b="1" dirty="0" smtClean="0">
                <a:solidFill>
                  <a:srgbClr val="0070C0"/>
                </a:solidFill>
                <a:latin typeface="Arial Narrow" panose="020B0606020202030204" pitchFamily="34" charset="0"/>
                <a:ea typeface="MS Mincho" panose="02020609040205080304" pitchFamily="49" charset="-128"/>
                <a:cs typeface="Times New Roman" panose="02020603050405020304" pitchFamily="18" charset="0"/>
              </a:rPr>
              <a:t>Dialogue national sur le financement de la santé </a:t>
            </a:r>
            <a:endParaRPr lang="fr-FR" sz="2400" dirty="0">
              <a:solidFill>
                <a:srgbClr val="0070C0"/>
              </a:solidFill>
              <a:effectLst/>
              <a:latin typeface="Arial Narrow" panose="020B0606020202030204" pitchFamily="34" charset="0"/>
              <a:ea typeface="MS Mincho" panose="02020609040205080304" pitchFamily="49" charset="-128"/>
              <a:cs typeface="Times New Roman" panose="02020603050405020304" pitchFamily="18" charset="0"/>
            </a:endParaRPr>
          </a:p>
        </p:txBody>
      </p:sp>
      <p:sp>
        <p:nvSpPr>
          <p:cNvPr id="10" name="Rectangle 9"/>
          <p:cNvSpPr/>
          <p:nvPr/>
        </p:nvSpPr>
        <p:spPr>
          <a:xfrm>
            <a:off x="3165204" y="3419708"/>
            <a:ext cx="2813591" cy="369332"/>
          </a:xfrm>
          <a:prstGeom prst="rect">
            <a:avLst/>
          </a:prstGeom>
        </p:spPr>
        <p:txBody>
          <a:bodyPr wrap="none">
            <a:spAutoFit/>
          </a:bodyPr>
          <a:lstStyle/>
          <a:p>
            <a:pPr algn="ctr">
              <a:spcAft>
                <a:spcPts val="0"/>
              </a:spcAft>
            </a:pPr>
            <a:r>
              <a:rPr lang="fr-CH" dirty="0">
                <a:latin typeface="Arial" panose="020B0604020202020204" pitchFamily="34" charset="0"/>
                <a:ea typeface="MS Mincho" panose="02020609040205080304" pitchFamily="49" charset="-128"/>
                <a:cs typeface="Times New Roman" panose="02020603050405020304" pitchFamily="18" charset="0"/>
              </a:rPr>
              <a:t>_ _ _ _ _ _ _ _ _ _ _ </a:t>
            </a:r>
            <a:r>
              <a:rPr lang="fr-CH" dirty="0" smtClean="0">
                <a:latin typeface="Arial" panose="020B0604020202020204" pitchFamily="34" charset="0"/>
                <a:ea typeface="MS Mincho" panose="02020609040205080304" pitchFamily="49" charset="-128"/>
                <a:cs typeface="Times New Roman" panose="02020603050405020304" pitchFamily="18" charset="0"/>
              </a:rPr>
              <a:t>__ </a:t>
            </a:r>
            <a:r>
              <a:rPr lang="fr-CH" dirty="0">
                <a:latin typeface="Arial" panose="020B0604020202020204" pitchFamily="34" charset="0"/>
                <a:ea typeface="MS Mincho" panose="02020609040205080304" pitchFamily="49" charset="-128"/>
                <a:cs typeface="Times New Roman" panose="02020603050405020304" pitchFamily="18" charset="0"/>
              </a:rPr>
              <a:t>_</a:t>
            </a:r>
            <a:endParaRPr lang="fr-FR" sz="2400" dirty="0">
              <a:effectLst/>
              <a:latin typeface="Georgia" panose="02040502050405020303" pitchFamily="18" charset="0"/>
              <a:ea typeface="MS Mincho" panose="02020609040205080304" pitchFamily="49" charset="-128"/>
              <a:cs typeface="Times New Roman" panose="02020603050405020304" pitchFamily="18" charset="0"/>
            </a:endParaRPr>
          </a:p>
        </p:txBody>
      </p:sp>
      <p:pic>
        <p:nvPicPr>
          <p:cNvPr id="11" name="il_fi" descr="http://www.republicoftogo.com/var/ezflow_site/storage/images/toutes-les-rubriques/medias/a-quelles-armoiries-se-vouer/27857-1-fre-FR/A-quelles-armoiries-se-vouer_article_top.jpg"/>
          <p:cNvPicPr/>
          <p:nvPr/>
        </p:nvPicPr>
        <p:blipFill>
          <a:blip r:embed="rId3"/>
          <a:srcRect l="1759" r="56631" b="15791"/>
          <a:stretch>
            <a:fillRect/>
          </a:stretch>
        </p:blipFill>
        <p:spPr bwMode="auto">
          <a:xfrm>
            <a:off x="4076700" y="1772816"/>
            <a:ext cx="990600" cy="1143000"/>
          </a:xfrm>
          <a:prstGeom prst="rect">
            <a:avLst/>
          </a:prstGeom>
          <a:noFill/>
          <a:ln w="9525">
            <a:noFill/>
            <a:miter lim="800000"/>
            <a:headEnd/>
            <a:tailEnd/>
          </a:ln>
        </p:spPr>
      </p:pic>
    </p:spTree>
    <p:extLst>
      <p:ext uri="{BB962C8B-B14F-4D97-AF65-F5344CB8AC3E}">
        <p14:creationId xmlns:p14="http://schemas.microsoft.com/office/powerpoint/2010/main" val="3279094005"/>
      </p:ext>
    </p:extLst>
  </p:cSld>
  <p:clrMapOvr>
    <a:masterClrMapping/>
  </p:clrMapOvr>
  <p:transition>
    <p:spli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numéro de diapositive 8"/>
          <p:cNvSpPr>
            <a:spLocks noGrp="1"/>
          </p:cNvSpPr>
          <p:nvPr>
            <p:ph type="sldNum" sz="quarter" idx="12"/>
          </p:nvPr>
        </p:nvSpPr>
        <p:spPr/>
        <p:txBody>
          <a:bodyPr/>
          <a:lstStyle/>
          <a:p>
            <a:fld id="{E1C4F041-CB23-46F2-B19E-BDA8202D2A74}" type="slidenum">
              <a:rPr lang="fr-FR" smtClean="0"/>
              <a:pPr/>
              <a:t>10</a:t>
            </a:fld>
            <a:endParaRPr lang="fr-FR"/>
          </a:p>
        </p:txBody>
      </p:sp>
      <p:sp>
        <p:nvSpPr>
          <p:cNvPr id="3" name="Rectangle 2"/>
          <p:cNvSpPr/>
          <p:nvPr/>
        </p:nvSpPr>
        <p:spPr>
          <a:xfrm>
            <a:off x="683568" y="1988840"/>
            <a:ext cx="7704856" cy="3939540"/>
          </a:xfrm>
          <a:prstGeom prst="rect">
            <a:avLst/>
          </a:prstGeom>
        </p:spPr>
        <p:txBody>
          <a:bodyPr wrap="square">
            <a:spAutoFit/>
          </a:bodyPr>
          <a:lstStyle/>
          <a:p>
            <a:pPr marL="342900" indent="-342900" algn="just">
              <a:buClr>
                <a:srgbClr val="C00000"/>
              </a:buClr>
              <a:buFont typeface="Wingdings" panose="05000000000000000000" pitchFamily="2" charset="2"/>
              <a:buChar char="§"/>
            </a:pPr>
            <a:r>
              <a:rPr lang="fr-FR" sz="2100" dirty="0">
                <a:latin typeface="Arial" panose="020B0604020202020204" pitchFamily="34" charset="0"/>
                <a:cs typeface="Arial" panose="020B0604020202020204" pitchFamily="34" charset="0"/>
              </a:rPr>
              <a:t>Le PNDS </a:t>
            </a:r>
            <a:r>
              <a:rPr lang="fr-FR" sz="2100" dirty="0" smtClean="0">
                <a:latin typeface="Arial" panose="020B0604020202020204" pitchFamily="34" charset="0"/>
                <a:cs typeface="Arial" panose="020B0604020202020204" pitchFamily="34" charset="0"/>
              </a:rPr>
              <a:t>2017-2022 </a:t>
            </a:r>
            <a:r>
              <a:rPr lang="fr-FR" sz="2100" dirty="0">
                <a:latin typeface="Arial" panose="020B0604020202020204" pitchFamily="34" charset="0"/>
                <a:cs typeface="Arial" panose="020B0604020202020204" pitchFamily="34" charset="0"/>
              </a:rPr>
              <a:t>constitue un cadre stratégique cohérent pour l’action permettant de réduire les inégalités d’accès aux soins et services de qualité afin de combler le retard que connaît le </a:t>
            </a:r>
            <a:r>
              <a:rPr lang="fr-FR" sz="2100" dirty="0" smtClean="0">
                <a:latin typeface="Arial" panose="020B0604020202020204" pitchFamily="34" charset="0"/>
                <a:cs typeface="Arial" panose="020B0604020202020204" pitchFamily="34" charset="0"/>
              </a:rPr>
              <a:t>Togo dans </a:t>
            </a:r>
            <a:r>
              <a:rPr lang="fr-FR" sz="2100" dirty="0">
                <a:latin typeface="Arial" panose="020B0604020202020204" pitchFamily="34" charset="0"/>
                <a:cs typeface="Arial" panose="020B0604020202020204" pitchFamily="34" charset="0"/>
              </a:rPr>
              <a:t>la réalisation des objectifs sanitaires et l’amélioration de la santé des populations. </a:t>
            </a:r>
          </a:p>
          <a:p>
            <a:pPr marL="342900" indent="-342900" algn="just">
              <a:buClr>
                <a:srgbClr val="C00000"/>
              </a:buClr>
              <a:buFont typeface="Wingdings" panose="05000000000000000000" pitchFamily="2" charset="2"/>
              <a:buChar char="§"/>
            </a:pPr>
            <a:endParaRPr lang="fr-FR" sz="2100" dirty="0" smtClean="0">
              <a:latin typeface="Arial" panose="020B0604020202020204" pitchFamily="34" charset="0"/>
              <a:cs typeface="Arial" panose="020B0604020202020204" pitchFamily="34" charset="0"/>
            </a:endParaRPr>
          </a:p>
          <a:p>
            <a:pPr marL="342900" indent="-342900" algn="just">
              <a:buClr>
                <a:srgbClr val="C00000"/>
              </a:buClr>
              <a:buFont typeface="Wingdings" panose="05000000000000000000" pitchFamily="2" charset="2"/>
              <a:buChar char="§"/>
            </a:pPr>
            <a:r>
              <a:rPr lang="fr-FR" sz="2100" dirty="0" smtClean="0">
                <a:latin typeface="Arial" panose="020B0604020202020204" pitchFamily="34" charset="0"/>
                <a:cs typeface="Arial" panose="020B0604020202020204" pitchFamily="34" charset="0"/>
              </a:rPr>
              <a:t>Il vise à mettre en place un système de santé amélioré et plus résilient, susceptible de promouvoir la santé, de prévenir la maladie et de la prendre en charge, et d’assurer la sécurité sanitaire.</a:t>
            </a:r>
          </a:p>
          <a:p>
            <a:pPr algn="just"/>
            <a:endParaRPr lang="fr-FR" sz="2000" dirty="0" smtClean="0">
              <a:latin typeface="Arial" panose="020B0604020202020204" pitchFamily="34" charset="0"/>
              <a:cs typeface="Arial" panose="020B0604020202020204" pitchFamily="34" charset="0"/>
            </a:endParaRPr>
          </a:p>
          <a:p>
            <a:pPr algn="just"/>
            <a:endParaRPr lang="fr-FR" sz="2000" dirty="0">
              <a:latin typeface="Arial" panose="020B0604020202020204" pitchFamily="34" charset="0"/>
              <a:cs typeface="Arial" panose="020B0604020202020204" pitchFamily="34" charset="0"/>
            </a:endParaRPr>
          </a:p>
        </p:txBody>
      </p:sp>
      <p:cxnSp>
        <p:nvCxnSpPr>
          <p:cNvPr id="4" name="Connecteur droit 3"/>
          <p:cNvCxnSpPr/>
          <p:nvPr/>
        </p:nvCxnSpPr>
        <p:spPr>
          <a:xfrm>
            <a:off x="827584" y="1412776"/>
            <a:ext cx="7560840"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Titre 1"/>
          <p:cNvSpPr>
            <a:spLocks noGrp="1"/>
          </p:cNvSpPr>
          <p:nvPr>
            <p:ph type="title"/>
          </p:nvPr>
        </p:nvSpPr>
        <p:spPr>
          <a:xfrm>
            <a:off x="950918" y="700656"/>
            <a:ext cx="7797546" cy="640112"/>
          </a:xfrm>
        </p:spPr>
        <p:txBody>
          <a:bodyPr>
            <a:noAutofit/>
          </a:bodyPr>
          <a:lstStyle/>
          <a:p>
            <a:r>
              <a:rPr lang="fr-FR" sz="2100" b="1" cap="none" dirty="0" smtClean="0">
                <a:solidFill>
                  <a:srgbClr val="002060"/>
                </a:solidFill>
                <a:latin typeface="Arial" panose="020B0604020202020204" pitchFamily="34" charset="0"/>
                <a:cs typeface="Arial" panose="020B0604020202020204" pitchFamily="34" charset="0"/>
              </a:rPr>
              <a:t/>
            </a:r>
            <a:br>
              <a:rPr lang="fr-FR" sz="2100" b="1" cap="none" dirty="0" smtClean="0">
                <a:solidFill>
                  <a:srgbClr val="002060"/>
                </a:solidFill>
                <a:latin typeface="Arial" panose="020B0604020202020204" pitchFamily="34" charset="0"/>
                <a:cs typeface="Arial" panose="020B0604020202020204" pitchFamily="34" charset="0"/>
              </a:rPr>
            </a:br>
            <a:r>
              <a:rPr lang="fr-FR" sz="2100" b="1" cap="none" dirty="0" smtClean="0">
                <a:solidFill>
                  <a:srgbClr val="002060"/>
                </a:solidFill>
                <a:latin typeface="Arial" panose="020B0604020202020204" pitchFamily="34" charset="0"/>
                <a:cs typeface="Arial" panose="020B0604020202020204" pitchFamily="34" charset="0"/>
              </a:rPr>
              <a:t>4. Conclusion</a:t>
            </a:r>
            <a:r>
              <a:rPr lang="fr-FR" sz="2100" b="1" i="1" dirty="0">
                <a:solidFill>
                  <a:srgbClr val="002060"/>
                </a:solidFill>
                <a:latin typeface="Arial" panose="020B0604020202020204" pitchFamily="34" charset="0"/>
                <a:ea typeface="Calibri" panose="020F0502020204030204" pitchFamily="34" charset="0"/>
                <a:cs typeface="Arial" panose="020B0604020202020204" pitchFamily="34" charset="0"/>
              </a:rPr>
              <a:t/>
            </a:r>
            <a:br>
              <a:rPr lang="fr-FR" sz="2100" b="1" i="1" dirty="0">
                <a:solidFill>
                  <a:srgbClr val="002060"/>
                </a:solidFill>
                <a:latin typeface="Arial" panose="020B0604020202020204" pitchFamily="34" charset="0"/>
                <a:ea typeface="Calibri" panose="020F0502020204030204" pitchFamily="34" charset="0"/>
                <a:cs typeface="Arial" panose="020B0604020202020204" pitchFamily="34" charset="0"/>
              </a:rPr>
            </a:br>
            <a:endParaRPr lang="fr-FR" sz="2100" b="1" cap="none"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4399780"/>
      </p:ext>
    </p:extLst>
  </p:cSld>
  <p:clrMapOvr>
    <a:masterClrMapping/>
  </p:clrMapOvr>
  <p:transition>
    <p:spli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numéro de diapositive 8"/>
          <p:cNvSpPr>
            <a:spLocks noGrp="1"/>
          </p:cNvSpPr>
          <p:nvPr>
            <p:ph type="sldNum" sz="quarter" idx="12"/>
          </p:nvPr>
        </p:nvSpPr>
        <p:spPr/>
        <p:txBody>
          <a:bodyPr/>
          <a:lstStyle/>
          <a:p>
            <a:fld id="{E1C4F041-CB23-46F2-B19E-BDA8202D2A74}" type="slidenum">
              <a:rPr lang="fr-FR" smtClean="0"/>
              <a:pPr/>
              <a:t>11</a:t>
            </a:fld>
            <a:endParaRPr lang="fr-FR"/>
          </a:p>
        </p:txBody>
      </p:sp>
      <p:sp>
        <p:nvSpPr>
          <p:cNvPr id="3" name="Rectangle 2"/>
          <p:cNvSpPr/>
          <p:nvPr/>
        </p:nvSpPr>
        <p:spPr>
          <a:xfrm>
            <a:off x="683568" y="1764680"/>
            <a:ext cx="7704856" cy="4616648"/>
          </a:xfrm>
          <a:prstGeom prst="rect">
            <a:avLst/>
          </a:prstGeom>
        </p:spPr>
        <p:txBody>
          <a:bodyPr wrap="square">
            <a:spAutoFit/>
          </a:bodyPr>
          <a:lstStyle/>
          <a:p>
            <a:pPr marL="342900" indent="-342900" algn="just">
              <a:buClr>
                <a:srgbClr val="C00000"/>
              </a:buClr>
              <a:buFont typeface="Wingdings" panose="05000000000000000000" pitchFamily="2" charset="2"/>
              <a:buChar char="§"/>
            </a:pPr>
            <a:r>
              <a:rPr lang="fr-FR" sz="2100" dirty="0" smtClean="0">
                <a:latin typeface="Arial" panose="020B0604020202020204" pitchFamily="34" charset="0"/>
                <a:cs typeface="Arial" panose="020B0604020202020204" pitchFamily="34" charset="0"/>
              </a:rPr>
              <a:t>L’un </a:t>
            </a:r>
            <a:r>
              <a:rPr lang="fr-FR" sz="2100" dirty="0">
                <a:latin typeface="Arial" panose="020B0604020202020204" pitchFamily="34" charset="0"/>
                <a:cs typeface="Arial" panose="020B0604020202020204" pitchFamily="34" charset="0"/>
              </a:rPr>
              <a:t>des facteurs clé de succès de la mise en œuvre de ce plan sera l’engagement actif de toutes les parties </a:t>
            </a:r>
            <a:r>
              <a:rPr lang="fr-FR" sz="2100" dirty="0" smtClean="0">
                <a:latin typeface="Arial" panose="020B0604020202020204" pitchFamily="34" charset="0"/>
                <a:cs typeface="Arial" panose="020B0604020202020204" pitchFamily="34" charset="0"/>
              </a:rPr>
              <a:t>prenantes en vue de la mobilisation des ressources additionnelles pour son financement.</a:t>
            </a:r>
          </a:p>
          <a:p>
            <a:pPr marL="342900" indent="-342900" algn="just">
              <a:buClr>
                <a:srgbClr val="C00000"/>
              </a:buClr>
              <a:buFont typeface="Wingdings" panose="05000000000000000000" pitchFamily="2" charset="2"/>
              <a:buChar char="§"/>
            </a:pPr>
            <a:endParaRPr lang="fr-FR" sz="2100" dirty="0">
              <a:latin typeface="Arial" panose="020B0604020202020204" pitchFamily="34" charset="0"/>
              <a:cs typeface="Arial" panose="020B0604020202020204" pitchFamily="34" charset="0"/>
            </a:endParaRPr>
          </a:p>
          <a:p>
            <a:pPr marL="342900" indent="-342900" algn="just">
              <a:buClr>
                <a:srgbClr val="C00000"/>
              </a:buClr>
              <a:buFont typeface="Wingdings" panose="05000000000000000000" pitchFamily="2" charset="2"/>
              <a:buChar char="§"/>
            </a:pPr>
            <a:r>
              <a:rPr lang="fr-FR" sz="2100" dirty="0" smtClean="0">
                <a:latin typeface="Arial" panose="020B0604020202020204" pitchFamily="34" charset="0"/>
                <a:cs typeface="Arial" panose="020B0604020202020204" pitchFamily="34" charset="0"/>
              </a:rPr>
              <a:t>Pour </a:t>
            </a:r>
            <a:r>
              <a:rPr lang="fr-FR" sz="2100" dirty="0">
                <a:latin typeface="Arial" panose="020B0604020202020204" pitchFamily="34" charset="0"/>
                <a:cs typeface="Arial" panose="020B0604020202020204" pitchFamily="34" charset="0"/>
              </a:rPr>
              <a:t>y parvenir, le financement de la santé </a:t>
            </a:r>
            <a:r>
              <a:rPr lang="fr-FR" sz="2100" dirty="0" smtClean="0">
                <a:latin typeface="Arial" panose="020B0604020202020204" pitchFamily="34" charset="0"/>
                <a:cs typeface="Arial" panose="020B0604020202020204" pitchFamily="34" charset="0"/>
              </a:rPr>
              <a:t>pour progresser </a:t>
            </a:r>
            <a:r>
              <a:rPr lang="fr-FR" sz="2100" dirty="0">
                <a:latin typeface="Arial" panose="020B0604020202020204" pitchFamily="34" charset="0"/>
                <a:cs typeface="Arial" panose="020B0604020202020204" pitchFamily="34" charset="0"/>
              </a:rPr>
              <a:t>vers la couverture sanitaire universelle doit être axée sur </a:t>
            </a:r>
            <a:r>
              <a:rPr lang="fr-FR" sz="2100" dirty="0" smtClean="0">
                <a:latin typeface="Arial" panose="020B0604020202020204" pitchFamily="34" charset="0"/>
                <a:cs typeface="Arial" panose="020B0604020202020204" pitchFamily="34" charset="0"/>
              </a:rPr>
              <a:t>: la </a:t>
            </a:r>
            <a:r>
              <a:rPr lang="fr-FR" sz="2100" dirty="0">
                <a:latin typeface="Arial" panose="020B0604020202020204" pitchFamily="34" charset="0"/>
                <a:cs typeface="Arial" panose="020B0604020202020204" pitchFamily="34" charset="0"/>
              </a:rPr>
              <a:t>mobilisation des ressources domestiques additionnelles </a:t>
            </a:r>
            <a:r>
              <a:rPr lang="fr-FR" sz="2100" dirty="0" smtClean="0">
                <a:latin typeface="Arial" panose="020B0604020202020204" pitchFamily="34" charset="0"/>
                <a:cs typeface="Arial" panose="020B0604020202020204" pitchFamily="34" charset="0"/>
              </a:rPr>
              <a:t>à </a:t>
            </a:r>
            <a:r>
              <a:rPr lang="fr-FR" sz="2100" dirty="0">
                <a:latin typeface="Arial" panose="020B0604020202020204" pitchFamily="34" charset="0"/>
                <a:cs typeface="Arial" panose="020B0604020202020204" pitchFamily="34" charset="0"/>
              </a:rPr>
              <a:t>travers les mécanismes innovants identifiés, la gestion efficiente et rationnelle des ressources existantes et le développement d’un dispositif assurantiel de partage du risque maladie. </a:t>
            </a:r>
          </a:p>
          <a:p>
            <a:pPr algn="just"/>
            <a:endParaRPr lang="fr-FR" sz="2100" dirty="0">
              <a:latin typeface="Arial" panose="020B0604020202020204" pitchFamily="34" charset="0"/>
              <a:cs typeface="Arial" panose="020B0604020202020204" pitchFamily="34" charset="0"/>
            </a:endParaRPr>
          </a:p>
          <a:p>
            <a:pPr algn="just"/>
            <a:endParaRPr lang="fr-FR" sz="2100" dirty="0">
              <a:latin typeface="Arial" panose="020B0604020202020204" pitchFamily="34" charset="0"/>
              <a:cs typeface="Arial" panose="020B0604020202020204" pitchFamily="34" charset="0"/>
            </a:endParaRPr>
          </a:p>
        </p:txBody>
      </p:sp>
      <p:sp>
        <p:nvSpPr>
          <p:cNvPr id="4" name="Titre 1"/>
          <p:cNvSpPr>
            <a:spLocks noGrp="1"/>
          </p:cNvSpPr>
          <p:nvPr>
            <p:ph type="title"/>
          </p:nvPr>
        </p:nvSpPr>
        <p:spPr>
          <a:xfrm>
            <a:off x="950918" y="700656"/>
            <a:ext cx="7797546" cy="640112"/>
          </a:xfrm>
        </p:spPr>
        <p:txBody>
          <a:bodyPr>
            <a:noAutofit/>
          </a:bodyPr>
          <a:lstStyle/>
          <a:p>
            <a:r>
              <a:rPr lang="fr-FR" sz="2100" b="1" cap="none" dirty="0" smtClean="0">
                <a:solidFill>
                  <a:srgbClr val="002060"/>
                </a:solidFill>
                <a:latin typeface="Arial" panose="020B0604020202020204" pitchFamily="34" charset="0"/>
                <a:cs typeface="Arial" panose="020B0604020202020204" pitchFamily="34" charset="0"/>
              </a:rPr>
              <a:t/>
            </a:r>
            <a:br>
              <a:rPr lang="fr-FR" sz="2100" b="1" cap="none" dirty="0" smtClean="0">
                <a:solidFill>
                  <a:srgbClr val="002060"/>
                </a:solidFill>
                <a:latin typeface="Arial" panose="020B0604020202020204" pitchFamily="34" charset="0"/>
                <a:cs typeface="Arial" panose="020B0604020202020204" pitchFamily="34" charset="0"/>
              </a:rPr>
            </a:br>
            <a:r>
              <a:rPr lang="fr-FR" sz="2100" b="1" cap="none" dirty="0" smtClean="0">
                <a:solidFill>
                  <a:srgbClr val="002060"/>
                </a:solidFill>
                <a:latin typeface="Arial" panose="020B0604020202020204" pitchFamily="34" charset="0"/>
                <a:cs typeface="Arial" panose="020B0604020202020204" pitchFamily="34" charset="0"/>
              </a:rPr>
              <a:t>4. Conclusion</a:t>
            </a:r>
            <a:r>
              <a:rPr lang="fr-FR" sz="2100" b="1" i="1" dirty="0">
                <a:solidFill>
                  <a:srgbClr val="002060"/>
                </a:solidFill>
                <a:latin typeface="Arial" panose="020B0604020202020204" pitchFamily="34" charset="0"/>
                <a:ea typeface="Calibri" panose="020F0502020204030204" pitchFamily="34" charset="0"/>
                <a:cs typeface="Arial" panose="020B0604020202020204" pitchFamily="34" charset="0"/>
              </a:rPr>
              <a:t/>
            </a:r>
            <a:br>
              <a:rPr lang="fr-FR" sz="2100" b="1" i="1" dirty="0">
                <a:solidFill>
                  <a:srgbClr val="002060"/>
                </a:solidFill>
                <a:latin typeface="Arial" panose="020B0604020202020204" pitchFamily="34" charset="0"/>
                <a:ea typeface="Calibri" panose="020F0502020204030204" pitchFamily="34" charset="0"/>
                <a:cs typeface="Arial" panose="020B0604020202020204" pitchFamily="34" charset="0"/>
              </a:rPr>
            </a:br>
            <a:endParaRPr lang="fr-FR" sz="2100" b="1" cap="none" dirty="0">
              <a:solidFill>
                <a:srgbClr val="002060"/>
              </a:solidFill>
              <a:latin typeface="Arial" panose="020B0604020202020204" pitchFamily="34" charset="0"/>
              <a:cs typeface="Arial" panose="020B0604020202020204" pitchFamily="34" charset="0"/>
            </a:endParaRPr>
          </a:p>
        </p:txBody>
      </p:sp>
      <p:cxnSp>
        <p:nvCxnSpPr>
          <p:cNvPr id="5" name="Connecteur droit 4"/>
          <p:cNvCxnSpPr/>
          <p:nvPr/>
        </p:nvCxnSpPr>
        <p:spPr>
          <a:xfrm>
            <a:off x="827584" y="1340768"/>
            <a:ext cx="756084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0509839"/>
      </p:ext>
    </p:extLst>
  </p:cSld>
  <p:clrMapOvr>
    <a:masterClrMapping/>
  </p:clrMapOvr>
  <p:transition>
    <p:spli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16024" y="1700808"/>
            <a:ext cx="7772400" cy="2232248"/>
          </a:xfrm>
        </p:spPr>
        <p:txBody>
          <a:bodyPr>
            <a:normAutofit/>
          </a:bodyPr>
          <a:lstStyle/>
          <a:p>
            <a:endParaRPr lang="fr-FR" sz="2400" dirty="0" smtClean="0">
              <a:latin typeface="Franklin Gothic Demi" panose="020B0703020102020204" pitchFamily="34" charset="0"/>
            </a:endParaRPr>
          </a:p>
          <a:p>
            <a:endParaRPr lang="fr-FR" sz="2400" dirty="0">
              <a:latin typeface="Franklin Gothic Demi" panose="020B0703020102020204" pitchFamily="34" charset="0"/>
            </a:endParaRPr>
          </a:p>
          <a:p>
            <a:endParaRPr lang="fr-FR" sz="2400" dirty="0" smtClean="0">
              <a:latin typeface="Franklin Gothic Demi" panose="020B0703020102020204" pitchFamily="34" charset="0"/>
            </a:endParaRPr>
          </a:p>
          <a:p>
            <a:pPr marL="0" indent="0" algn="ctr">
              <a:buNone/>
            </a:pPr>
            <a:r>
              <a:rPr lang="fr-FR" sz="2400" dirty="0" smtClean="0">
                <a:effectLst>
                  <a:outerShdw blurRad="38100" dist="38100" dir="2700000" algn="tl">
                    <a:srgbClr val="000000">
                      <a:alpha val="43137"/>
                    </a:srgbClr>
                  </a:outerShdw>
                </a:effectLst>
                <a:latin typeface="Franklin Gothic Demi" panose="020B0703020102020204" pitchFamily="34" charset="0"/>
              </a:rPr>
              <a:t>MERCI DE VOTRE AIMABLE ATTENTION</a:t>
            </a:r>
            <a:endParaRPr lang="fr-FR" sz="2400" dirty="0">
              <a:effectLst>
                <a:outerShdw blurRad="38100" dist="38100" dir="2700000" algn="tl">
                  <a:srgbClr val="000000">
                    <a:alpha val="43137"/>
                  </a:srgbClr>
                </a:outerShdw>
              </a:effectLst>
              <a:latin typeface="Franklin Gothic Demi" panose="020B0703020102020204" pitchFamily="34" charset="0"/>
            </a:endParaRPr>
          </a:p>
        </p:txBody>
      </p:sp>
      <p:sp>
        <p:nvSpPr>
          <p:cNvPr id="4" name="Espace réservé du numéro de diapositive 3"/>
          <p:cNvSpPr>
            <a:spLocks noGrp="1"/>
          </p:cNvSpPr>
          <p:nvPr>
            <p:ph type="sldNum" sz="quarter" idx="12"/>
          </p:nvPr>
        </p:nvSpPr>
        <p:spPr/>
        <p:txBody>
          <a:bodyPr/>
          <a:lstStyle/>
          <a:p>
            <a:fld id="{E1C4F041-CB23-46F2-B19E-BDA8202D2A74}" type="slidenum">
              <a:rPr lang="fr-FR" smtClean="0"/>
              <a:pPr/>
              <a:t>12</a:t>
            </a:fld>
            <a:endParaRPr lang="fr-FR"/>
          </a:p>
        </p:txBody>
      </p:sp>
    </p:spTree>
    <p:extLst>
      <p:ext uri="{BB962C8B-B14F-4D97-AF65-F5344CB8AC3E}">
        <p14:creationId xmlns:p14="http://schemas.microsoft.com/office/powerpoint/2010/main" val="4020098526"/>
      </p:ext>
    </p:extLst>
  </p:cSld>
  <p:clrMapOvr>
    <a:masterClrMapping/>
  </p:clrMapOvr>
  <p:transition>
    <p:spli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043608" y="2380135"/>
            <a:ext cx="7272808" cy="2633041"/>
          </a:xfrm>
        </p:spPr>
        <p:txBody>
          <a:bodyPr>
            <a:normAutofit/>
          </a:bodyPr>
          <a:lstStyle/>
          <a:p>
            <a:pPr marL="731520" lvl="1" indent="-457200">
              <a:lnSpc>
                <a:spcPct val="100000"/>
              </a:lnSpc>
              <a:spcBef>
                <a:spcPts val="0"/>
              </a:spcBef>
              <a:buClrTx/>
              <a:buFont typeface="+mj-lt"/>
              <a:buAutoNum type="arabicPeriod"/>
            </a:pPr>
            <a:r>
              <a:rPr lang="fr-FR" sz="2100" dirty="0">
                <a:latin typeface="Arial" panose="020B0604020202020204" pitchFamily="34" charset="0"/>
                <a:cs typeface="Arial" panose="020B0604020202020204" pitchFamily="34" charset="0"/>
              </a:rPr>
              <a:t>Introduction</a:t>
            </a:r>
          </a:p>
          <a:p>
            <a:pPr marL="731520" lvl="1" indent="-457200">
              <a:lnSpc>
                <a:spcPct val="100000"/>
              </a:lnSpc>
              <a:spcBef>
                <a:spcPts val="0"/>
              </a:spcBef>
              <a:buClrTx/>
              <a:buFont typeface="+mj-lt"/>
              <a:buAutoNum type="arabicPeriod"/>
            </a:pPr>
            <a:r>
              <a:rPr lang="fr-FR" sz="2100" dirty="0">
                <a:latin typeface="Arial" panose="020B0604020202020204" pitchFamily="34" charset="0"/>
                <a:cs typeface="Arial" panose="020B0604020202020204" pitchFamily="34" charset="0"/>
              </a:rPr>
              <a:t>Priorités stratégiques du PNDS 2017-2022</a:t>
            </a:r>
          </a:p>
          <a:p>
            <a:pPr marL="731520" lvl="1" indent="-457200">
              <a:lnSpc>
                <a:spcPct val="100000"/>
              </a:lnSpc>
              <a:spcBef>
                <a:spcPts val="0"/>
              </a:spcBef>
              <a:buClrTx/>
              <a:buFont typeface="+mj-lt"/>
              <a:buAutoNum type="arabicPeriod"/>
            </a:pPr>
            <a:r>
              <a:rPr lang="fr-FR" sz="2100" dirty="0">
                <a:latin typeface="Arial" panose="020B0604020202020204" pitchFamily="34" charset="0"/>
                <a:cs typeface="Arial" panose="020B0604020202020204" pitchFamily="34" charset="0"/>
              </a:rPr>
              <a:t>Besoins de financement du PNDS 2017-2022</a:t>
            </a:r>
          </a:p>
          <a:p>
            <a:pPr marL="731520" lvl="1" indent="-457200">
              <a:lnSpc>
                <a:spcPct val="100000"/>
              </a:lnSpc>
              <a:spcBef>
                <a:spcPts val="0"/>
              </a:spcBef>
              <a:buClrTx/>
              <a:buFont typeface="+mj-lt"/>
              <a:buAutoNum type="arabicPeriod"/>
            </a:pPr>
            <a:r>
              <a:rPr lang="fr-FR" sz="2100" dirty="0">
                <a:latin typeface="Arial" panose="020B0604020202020204" pitchFamily="34" charset="0"/>
                <a:cs typeface="Arial" panose="020B0604020202020204" pitchFamily="34" charset="0"/>
              </a:rPr>
              <a:t>Conclusion</a:t>
            </a:r>
          </a:p>
          <a:p>
            <a:pPr marL="514350" indent="-514350" algn="just">
              <a:buClrTx/>
              <a:buFont typeface="+mj-lt"/>
              <a:buAutoNum type="romanUcPeriod"/>
            </a:pPr>
            <a:endParaRPr lang="fr-FR" sz="2100" dirty="0">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fld id="{E1C4F041-CB23-46F2-B19E-BDA8202D2A74}" type="slidenum">
              <a:rPr lang="fr-FR" smtClean="0"/>
              <a:pPr/>
              <a:t>2</a:t>
            </a:fld>
            <a:endParaRPr lang="fr-FR"/>
          </a:p>
        </p:txBody>
      </p:sp>
      <p:cxnSp>
        <p:nvCxnSpPr>
          <p:cNvPr id="5" name="Connecteur droit 4"/>
          <p:cNvCxnSpPr/>
          <p:nvPr/>
        </p:nvCxnSpPr>
        <p:spPr>
          <a:xfrm>
            <a:off x="1043608" y="1772816"/>
            <a:ext cx="7344816"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itre 1"/>
          <p:cNvSpPr>
            <a:spLocks noGrp="1"/>
          </p:cNvSpPr>
          <p:nvPr>
            <p:ph type="title"/>
          </p:nvPr>
        </p:nvSpPr>
        <p:spPr>
          <a:xfrm>
            <a:off x="1187624" y="908720"/>
            <a:ext cx="7344816" cy="640112"/>
          </a:xfrm>
        </p:spPr>
        <p:txBody>
          <a:bodyPr>
            <a:normAutofit/>
          </a:bodyPr>
          <a:lstStyle/>
          <a:p>
            <a:r>
              <a:rPr lang="fr-FR" sz="2400" b="1" cap="none" dirty="0" smtClean="0">
                <a:solidFill>
                  <a:srgbClr val="002060"/>
                </a:solidFill>
                <a:latin typeface="Arial" panose="020B0604020202020204" pitchFamily="34" charset="0"/>
                <a:cs typeface="Arial" panose="020B0604020202020204" pitchFamily="34" charset="0"/>
              </a:rPr>
              <a:t>Plan de présentation</a:t>
            </a:r>
            <a:endParaRPr lang="fr-FR" sz="2400" b="1" cap="none"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07160238"/>
      </p:ext>
    </p:extLst>
  </p:cSld>
  <p:clrMapOvr>
    <a:masterClrMapping/>
  </p:clrMapOvr>
  <p:transition>
    <p:spli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55576" y="1628800"/>
            <a:ext cx="7920880" cy="4793086"/>
          </a:xfrm>
        </p:spPr>
        <p:txBody>
          <a:bodyPr>
            <a:noAutofit/>
          </a:bodyPr>
          <a:lstStyle/>
          <a:p>
            <a:pPr algn="just">
              <a:buClr>
                <a:srgbClr val="C00000"/>
              </a:buClr>
            </a:pPr>
            <a:r>
              <a:rPr lang="fr-FR" dirty="0" smtClean="0">
                <a:latin typeface="Arial" panose="020B0604020202020204" pitchFamily="34" charset="0"/>
                <a:cs typeface="Arial" panose="020B0604020202020204" pitchFamily="34" charset="0"/>
              </a:rPr>
              <a:t>Mai 2010, adhésion </a:t>
            </a:r>
            <a:r>
              <a:rPr lang="fr-FR" dirty="0">
                <a:latin typeface="Arial" panose="020B0604020202020204" pitchFamily="34" charset="0"/>
                <a:cs typeface="Arial" panose="020B0604020202020204" pitchFamily="34" charset="0"/>
              </a:rPr>
              <a:t>du Togo à </a:t>
            </a:r>
            <a:r>
              <a:rPr lang="fr-FR" dirty="0" smtClean="0">
                <a:latin typeface="Arial" panose="020B0604020202020204" pitchFamily="34" charset="0"/>
                <a:cs typeface="Arial" panose="020B0604020202020204" pitchFamily="34" charset="0"/>
              </a:rPr>
              <a:t>l’IHP+ qui a permis au Gouvernement d’initier une </a:t>
            </a:r>
            <a:r>
              <a:rPr lang="fr-FR" dirty="0">
                <a:latin typeface="Arial" panose="020B0604020202020204" pitchFamily="34" charset="0"/>
                <a:cs typeface="Arial" panose="020B0604020202020204" pitchFamily="34" charset="0"/>
              </a:rPr>
              <a:t>réforme du cadre politique et stratégique du secteur de la santé qui a permis de </a:t>
            </a:r>
            <a:r>
              <a:rPr lang="fr-FR" dirty="0" smtClean="0">
                <a:latin typeface="Arial" panose="020B0604020202020204" pitchFamily="34" charset="0"/>
                <a:cs typeface="Arial" panose="020B0604020202020204" pitchFamily="34" charset="0"/>
              </a:rPr>
              <a:t>disposer d’une nouvelle Politique </a:t>
            </a:r>
            <a:r>
              <a:rPr lang="fr-FR" dirty="0">
                <a:latin typeface="Arial" panose="020B0604020202020204" pitchFamily="34" charset="0"/>
                <a:cs typeface="Arial" panose="020B0604020202020204" pitchFamily="34" charset="0"/>
              </a:rPr>
              <a:t>Nationale de santé (PNS), horizon 2022 assorti d’un 1</a:t>
            </a:r>
            <a:r>
              <a:rPr lang="fr-FR" baseline="30000" dirty="0">
                <a:latin typeface="Arial" panose="020B0604020202020204" pitchFamily="34" charset="0"/>
                <a:cs typeface="Arial" panose="020B0604020202020204" pitchFamily="34" charset="0"/>
              </a:rPr>
              <a:t>er</a:t>
            </a:r>
            <a:r>
              <a:rPr lang="fr-FR" dirty="0">
                <a:latin typeface="Arial" panose="020B0604020202020204" pitchFamily="34" charset="0"/>
                <a:cs typeface="Arial" panose="020B0604020202020204" pitchFamily="34" charset="0"/>
              </a:rPr>
              <a:t> PNDS, </a:t>
            </a:r>
            <a:r>
              <a:rPr lang="fr-FR" dirty="0" smtClean="0">
                <a:latin typeface="Arial" panose="020B0604020202020204" pitchFamily="34" charset="0"/>
                <a:cs typeface="Arial" panose="020B0604020202020204" pitchFamily="34" charset="0"/>
              </a:rPr>
              <a:t>2012-2015.</a:t>
            </a:r>
          </a:p>
          <a:p>
            <a:pPr algn="just">
              <a:buClr>
                <a:srgbClr val="C00000"/>
              </a:buClr>
            </a:pPr>
            <a:endParaRPr lang="fr-FR" sz="1050" dirty="0" smtClean="0">
              <a:latin typeface="Arial" panose="020B0604020202020204" pitchFamily="34" charset="0"/>
              <a:cs typeface="Arial" panose="020B0604020202020204" pitchFamily="34" charset="0"/>
            </a:endParaRPr>
          </a:p>
          <a:p>
            <a:pPr algn="just">
              <a:buClr>
                <a:srgbClr val="C00000"/>
              </a:buClr>
            </a:pPr>
            <a:r>
              <a:rPr lang="fr-FR" dirty="0">
                <a:latin typeface="Arial" panose="020B0604020202020204" pitchFamily="34" charset="0"/>
                <a:cs typeface="Arial" panose="020B0604020202020204" pitchFamily="34" charset="0"/>
              </a:rPr>
              <a:t>L</a:t>
            </a:r>
            <a:r>
              <a:rPr lang="fr-FR" dirty="0" smtClean="0">
                <a:latin typeface="Arial" panose="020B0604020202020204" pitchFamily="34" charset="0"/>
                <a:cs typeface="Arial" panose="020B0604020202020204" pitchFamily="34" charset="0"/>
              </a:rPr>
              <a:t>e PNDS 2012-2015 a </a:t>
            </a:r>
            <a:r>
              <a:rPr lang="fr-FR" dirty="0">
                <a:latin typeface="Arial" panose="020B0604020202020204" pitchFamily="34" charset="0"/>
                <a:cs typeface="Arial" panose="020B0604020202020204" pitchFamily="34" charset="0"/>
              </a:rPr>
              <a:t>été </a:t>
            </a:r>
            <a:r>
              <a:rPr lang="fr-FR" dirty="0" smtClean="0">
                <a:latin typeface="Arial" panose="020B0604020202020204" pitchFamily="34" charset="0"/>
                <a:cs typeface="Arial" panose="020B0604020202020204" pitchFamily="34" charset="0"/>
              </a:rPr>
              <a:t>évaluée </a:t>
            </a:r>
            <a:r>
              <a:rPr lang="fr-FR" dirty="0">
                <a:latin typeface="Arial" panose="020B0604020202020204" pitchFamily="34" charset="0"/>
                <a:cs typeface="Arial" panose="020B0604020202020204" pitchFamily="34" charset="0"/>
              </a:rPr>
              <a:t>selon l’esprit de l’évaluation conjointe IHP</a:t>
            </a:r>
            <a:r>
              <a:rPr lang="fr-FR" dirty="0" smtClean="0">
                <a:latin typeface="Arial" panose="020B0604020202020204" pitchFamily="34" charset="0"/>
                <a:cs typeface="Arial" panose="020B0604020202020204" pitchFamily="34" charset="0"/>
              </a:rPr>
              <a:t>+</a:t>
            </a:r>
            <a:r>
              <a:rPr lang="fr-FR" dirty="0">
                <a:latin typeface="Arial" panose="020B0604020202020204" pitchFamily="34" charset="0"/>
                <a:cs typeface="Arial" panose="020B0604020202020204" pitchFamily="34" charset="0"/>
              </a:rPr>
              <a:t> </a:t>
            </a:r>
            <a:r>
              <a:rPr lang="fr-FR" dirty="0" smtClean="0">
                <a:latin typeface="Arial" panose="020B0604020202020204" pitchFamily="34" charset="0"/>
                <a:cs typeface="Arial" panose="020B0604020202020204" pitchFamily="34" charset="0"/>
              </a:rPr>
              <a:t>afin de documenter </a:t>
            </a:r>
            <a:r>
              <a:rPr lang="fr-FR" dirty="0">
                <a:latin typeface="Arial" panose="020B0604020202020204" pitchFamily="34" charset="0"/>
                <a:cs typeface="Arial" panose="020B0604020202020204" pitchFamily="34" charset="0"/>
              </a:rPr>
              <a:t>les résultats des efforts fournis </a:t>
            </a:r>
            <a:r>
              <a:rPr lang="fr-FR" dirty="0" smtClean="0">
                <a:latin typeface="Arial" panose="020B0604020202020204" pitchFamily="34" charset="0"/>
                <a:cs typeface="Arial" panose="020B0604020202020204" pitchFamily="34" charset="0"/>
              </a:rPr>
              <a:t>et </a:t>
            </a:r>
            <a:r>
              <a:rPr lang="fr-FR" dirty="0">
                <a:latin typeface="Arial" panose="020B0604020202020204" pitchFamily="34" charset="0"/>
                <a:cs typeface="Arial" panose="020B0604020202020204" pitchFamily="34" charset="0"/>
              </a:rPr>
              <a:t>de tirer les enseignements pour l’élaboration du nouveau plan stratégique sectoriel.</a:t>
            </a:r>
            <a:r>
              <a:rPr lang="fr-FR" dirty="0" smtClean="0">
                <a:latin typeface="Arial" panose="020B0604020202020204" pitchFamily="34" charset="0"/>
                <a:cs typeface="Arial" panose="020B0604020202020204" pitchFamily="34" charset="0"/>
              </a:rPr>
              <a:t> </a:t>
            </a:r>
          </a:p>
          <a:p>
            <a:pPr marL="0" indent="0" algn="just">
              <a:buClr>
                <a:srgbClr val="C00000"/>
              </a:buClr>
              <a:buNone/>
            </a:pPr>
            <a:endParaRPr lang="fr-FR" sz="700" dirty="0" smtClean="0">
              <a:latin typeface="Arial" panose="020B0604020202020204" pitchFamily="34" charset="0"/>
              <a:cs typeface="Arial" panose="020B0604020202020204" pitchFamily="34" charset="0"/>
            </a:endParaRPr>
          </a:p>
          <a:p>
            <a:pPr algn="just">
              <a:buClr>
                <a:srgbClr val="C00000"/>
              </a:buClr>
            </a:pPr>
            <a:r>
              <a:rPr lang="fr-FR" sz="1900" dirty="0" smtClean="0">
                <a:latin typeface="Arial" panose="020B0604020202020204" pitchFamily="34" charset="0"/>
                <a:cs typeface="Arial" panose="020B0604020202020204" pitchFamily="34" charset="0"/>
              </a:rPr>
              <a:t>224,532 </a:t>
            </a:r>
            <a:r>
              <a:rPr lang="fr-FR" sz="1900" dirty="0">
                <a:latin typeface="Arial" panose="020B0604020202020204" pitchFamily="34" charset="0"/>
                <a:cs typeface="Arial" panose="020B0604020202020204" pitchFamily="34" charset="0"/>
              </a:rPr>
              <a:t>milliards FCFA </a:t>
            </a:r>
            <a:r>
              <a:rPr lang="fr-FR" sz="1900" dirty="0" smtClean="0">
                <a:latin typeface="Arial" panose="020B0604020202020204" pitchFamily="34" charset="0"/>
                <a:cs typeface="Arial" panose="020B0604020202020204" pitchFamily="34" charset="0"/>
              </a:rPr>
              <a:t>ont été mobilisés </a:t>
            </a:r>
            <a:r>
              <a:rPr lang="fr-FR" sz="1900" dirty="0">
                <a:latin typeface="Arial" panose="020B0604020202020204" pitchFamily="34" charset="0"/>
                <a:cs typeface="Arial" panose="020B0604020202020204" pitchFamily="34" charset="0"/>
              </a:rPr>
              <a:t>pour la mise en œuvre du PNDS sur la période 2012-2014 contre une prévision de 245, 881 milliards F CFA, soit un taux de réalisation de 91,32% </a:t>
            </a:r>
            <a:r>
              <a:rPr lang="fr-FR" sz="1900" dirty="0" smtClean="0">
                <a:latin typeface="Arial" panose="020B0604020202020204" pitchFamily="34" charset="0"/>
                <a:cs typeface="Arial" panose="020B0604020202020204" pitchFamily="34" charset="0"/>
              </a:rPr>
              <a:t>(Etat, 34,0%; 43,8</a:t>
            </a:r>
            <a:r>
              <a:rPr lang="fr-FR" sz="1900" dirty="0">
                <a:latin typeface="Arial" panose="020B0604020202020204" pitchFamily="34" charset="0"/>
                <a:cs typeface="Arial" panose="020B0604020202020204" pitchFamily="34" charset="0"/>
              </a:rPr>
              <a:t>% </a:t>
            </a:r>
            <a:r>
              <a:rPr lang="fr-FR" sz="1900" dirty="0" smtClean="0">
                <a:latin typeface="Arial" panose="020B0604020202020204" pitchFamily="34" charset="0"/>
                <a:cs typeface="Arial" panose="020B0604020202020204" pitchFamily="34" charset="0"/>
              </a:rPr>
              <a:t>partenaires; 21,5</a:t>
            </a:r>
            <a:r>
              <a:rPr lang="fr-FR" sz="1900" dirty="0">
                <a:latin typeface="Arial" panose="020B0604020202020204" pitchFamily="34" charset="0"/>
                <a:cs typeface="Arial" panose="020B0604020202020204" pitchFamily="34" charset="0"/>
              </a:rPr>
              <a:t>% sur recettes propres des formations </a:t>
            </a:r>
            <a:r>
              <a:rPr lang="fr-FR" sz="1900" dirty="0" smtClean="0">
                <a:latin typeface="Arial" panose="020B0604020202020204" pitchFamily="34" charset="0"/>
                <a:cs typeface="Arial" panose="020B0604020202020204" pitchFamily="34" charset="0"/>
              </a:rPr>
              <a:t>sanitaires et 0,7</a:t>
            </a:r>
            <a:r>
              <a:rPr lang="fr-FR" sz="1900" dirty="0">
                <a:latin typeface="Arial" panose="020B0604020202020204" pitchFamily="34" charset="0"/>
                <a:cs typeface="Arial" panose="020B0604020202020204" pitchFamily="34" charset="0"/>
              </a:rPr>
              <a:t>% d’appui des collectivités locales.</a:t>
            </a:r>
          </a:p>
          <a:p>
            <a:pPr algn="just">
              <a:buClr>
                <a:srgbClr val="C00000"/>
              </a:buClr>
            </a:pPr>
            <a:endParaRPr lang="fr-FR" sz="1900" dirty="0" smtClean="0">
              <a:latin typeface="Arial" panose="020B0604020202020204" pitchFamily="34" charset="0"/>
              <a:cs typeface="Arial" panose="020B0604020202020204" pitchFamily="34" charset="0"/>
            </a:endParaRPr>
          </a:p>
          <a:p>
            <a:pPr marL="0" indent="0" algn="just">
              <a:buClr>
                <a:srgbClr val="C00000"/>
              </a:buClr>
              <a:buNone/>
            </a:pPr>
            <a:endParaRPr lang="fr-FR" sz="1900" dirty="0" smtClean="0">
              <a:latin typeface="Arial" panose="020B0604020202020204" pitchFamily="34" charset="0"/>
              <a:cs typeface="Arial" panose="020B0604020202020204" pitchFamily="34" charset="0"/>
            </a:endParaRPr>
          </a:p>
          <a:p>
            <a:pPr algn="just">
              <a:buClr>
                <a:srgbClr val="C00000"/>
              </a:buClr>
            </a:pPr>
            <a:endParaRPr lang="fr-FR" sz="1900" dirty="0" smtClean="0">
              <a:latin typeface="Arial" panose="020B0604020202020204" pitchFamily="34" charset="0"/>
              <a:cs typeface="Arial" panose="020B0604020202020204" pitchFamily="34" charset="0"/>
            </a:endParaRPr>
          </a:p>
          <a:p>
            <a:pPr marL="0" indent="0" algn="just">
              <a:buClr>
                <a:srgbClr val="C00000"/>
              </a:buClr>
              <a:buNone/>
            </a:pPr>
            <a:endParaRPr lang="fr-FR" sz="1900" dirty="0" smtClean="0">
              <a:latin typeface="Arial" panose="020B0604020202020204" pitchFamily="34" charset="0"/>
              <a:cs typeface="Arial" panose="020B0604020202020204" pitchFamily="34" charset="0"/>
            </a:endParaRPr>
          </a:p>
          <a:p>
            <a:pPr algn="just">
              <a:buClrTx/>
              <a:buFont typeface="Wingdings" panose="05000000000000000000" pitchFamily="2" charset="2"/>
              <a:buChar char="v"/>
            </a:pPr>
            <a:endParaRPr lang="fr-FR" sz="1900" dirty="0">
              <a:latin typeface="Arial" panose="020B0604020202020204" pitchFamily="34" charset="0"/>
              <a:cs typeface="Arial" panose="020B0604020202020204" pitchFamily="34" charset="0"/>
            </a:endParaRPr>
          </a:p>
          <a:p>
            <a:pPr marL="0" indent="0" algn="just">
              <a:lnSpc>
                <a:spcPct val="100000"/>
              </a:lnSpc>
              <a:spcBef>
                <a:spcPts val="0"/>
              </a:spcBef>
              <a:buClrTx/>
              <a:buNone/>
            </a:pPr>
            <a:endParaRPr lang="fr-FR" sz="1900" dirty="0">
              <a:latin typeface="Arial" panose="020B0604020202020204" pitchFamily="34" charset="0"/>
              <a:cs typeface="Arial" panose="020B0604020202020204" pitchFamily="34" charset="0"/>
            </a:endParaRPr>
          </a:p>
          <a:p>
            <a:pPr marL="0" indent="0" algn="just">
              <a:spcBef>
                <a:spcPts val="0"/>
              </a:spcBef>
              <a:buClrTx/>
              <a:buNone/>
            </a:pPr>
            <a:endParaRPr lang="fr-FR" sz="1900" dirty="0">
              <a:latin typeface="Arial" panose="020B0604020202020204" pitchFamily="34" charset="0"/>
              <a:cs typeface="Arial" panose="020B0604020202020204" pitchFamily="34" charset="0"/>
            </a:endParaRPr>
          </a:p>
          <a:p>
            <a:pPr algn="just">
              <a:buClrTx/>
              <a:buFont typeface="Wingdings" panose="05000000000000000000" pitchFamily="2" charset="2"/>
              <a:buChar char="v"/>
            </a:pPr>
            <a:endParaRPr lang="fr-FR" sz="1900" dirty="0" smtClean="0">
              <a:latin typeface="Arial" panose="020B0604020202020204" pitchFamily="34" charset="0"/>
              <a:cs typeface="Arial" panose="020B0604020202020204" pitchFamily="34" charset="0"/>
            </a:endParaRPr>
          </a:p>
          <a:p>
            <a:pPr marL="0" indent="0" algn="just">
              <a:buClrTx/>
              <a:buNone/>
            </a:pPr>
            <a:endParaRPr lang="fr-FR" sz="1900" dirty="0">
              <a:latin typeface="Arial" panose="020B0604020202020204" pitchFamily="34" charset="0"/>
              <a:cs typeface="Arial" panose="020B0604020202020204" pitchFamily="34" charset="0"/>
            </a:endParaRPr>
          </a:p>
          <a:p>
            <a:pPr algn="just">
              <a:buClrTx/>
              <a:buFont typeface="Wingdings" panose="05000000000000000000" pitchFamily="2" charset="2"/>
              <a:buChar char="v"/>
            </a:pPr>
            <a:endParaRPr lang="fr-FR" sz="1900" i="1" dirty="0">
              <a:latin typeface="Arial" panose="020B0604020202020204" pitchFamily="34" charset="0"/>
              <a:cs typeface="Arial" panose="020B0604020202020204" pitchFamily="34" charset="0"/>
            </a:endParaRPr>
          </a:p>
          <a:p>
            <a:pPr algn="just"/>
            <a:endParaRPr lang="fr-FR" sz="1900" dirty="0">
              <a:latin typeface="Arial" panose="020B0604020202020204" pitchFamily="34" charset="0"/>
              <a:cs typeface="Arial" panose="020B0604020202020204" pitchFamily="34" charset="0"/>
            </a:endParaRPr>
          </a:p>
        </p:txBody>
      </p:sp>
      <p:cxnSp>
        <p:nvCxnSpPr>
          <p:cNvPr id="6" name="Connecteur droit 5"/>
          <p:cNvCxnSpPr/>
          <p:nvPr/>
        </p:nvCxnSpPr>
        <p:spPr>
          <a:xfrm>
            <a:off x="971600" y="1340768"/>
            <a:ext cx="7416824"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Titre 1"/>
          <p:cNvSpPr>
            <a:spLocks noGrp="1"/>
          </p:cNvSpPr>
          <p:nvPr>
            <p:ph type="title"/>
          </p:nvPr>
        </p:nvSpPr>
        <p:spPr>
          <a:xfrm>
            <a:off x="1043608" y="700656"/>
            <a:ext cx="7344816" cy="640112"/>
          </a:xfrm>
        </p:spPr>
        <p:txBody>
          <a:bodyPr>
            <a:noAutofit/>
          </a:bodyPr>
          <a:lstStyle/>
          <a:p>
            <a:r>
              <a:rPr lang="fr-FR" sz="2100" b="1" cap="none" dirty="0" smtClean="0">
                <a:solidFill>
                  <a:srgbClr val="002060"/>
                </a:solidFill>
                <a:latin typeface="Arial" panose="020B0604020202020204" pitchFamily="34" charset="0"/>
                <a:cs typeface="Arial" panose="020B0604020202020204" pitchFamily="34" charset="0"/>
              </a:rPr>
              <a:t/>
            </a:r>
            <a:br>
              <a:rPr lang="fr-FR" sz="2100" b="1" cap="none" dirty="0" smtClean="0">
                <a:solidFill>
                  <a:srgbClr val="002060"/>
                </a:solidFill>
                <a:latin typeface="Arial" panose="020B0604020202020204" pitchFamily="34" charset="0"/>
                <a:cs typeface="Arial" panose="020B0604020202020204" pitchFamily="34" charset="0"/>
              </a:rPr>
            </a:br>
            <a:r>
              <a:rPr lang="fr-FR" sz="2100" b="1" cap="none" dirty="0" smtClean="0">
                <a:solidFill>
                  <a:srgbClr val="002060"/>
                </a:solidFill>
                <a:latin typeface="Arial" panose="020B0604020202020204" pitchFamily="34" charset="0"/>
                <a:cs typeface="Arial" panose="020B0604020202020204" pitchFamily="34" charset="0"/>
              </a:rPr>
              <a:t>1</a:t>
            </a:r>
            <a:r>
              <a:rPr lang="fr-FR" sz="2100" b="1" cap="none" dirty="0">
                <a:solidFill>
                  <a:srgbClr val="002060"/>
                </a:solidFill>
                <a:latin typeface="Arial" panose="020B0604020202020204" pitchFamily="34" charset="0"/>
                <a:cs typeface="Arial" panose="020B0604020202020204" pitchFamily="34" charset="0"/>
              </a:rPr>
              <a:t>. </a:t>
            </a:r>
            <a:r>
              <a:rPr lang="fr-FR" sz="2100" b="1" cap="none" dirty="0" smtClean="0">
                <a:solidFill>
                  <a:srgbClr val="002060"/>
                </a:solidFill>
                <a:latin typeface="Arial" panose="020B0604020202020204" pitchFamily="34" charset="0"/>
                <a:cs typeface="Arial" panose="020B0604020202020204" pitchFamily="34" charset="0"/>
              </a:rPr>
              <a:t>Introduction</a:t>
            </a:r>
            <a:r>
              <a:rPr lang="fr-FR" sz="2100" b="1" dirty="0">
                <a:solidFill>
                  <a:schemeClr val="accent1">
                    <a:lumMod val="75000"/>
                  </a:schemeClr>
                </a:solidFill>
                <a:latin typeface="Arial" panose="020B0604020202020204" pitchFamily="34" charset="0"/>
                <a:cs typeface="Arial" panose="020B0604020202020204" pitchFamily="34" charset="0"/>
              </a:rPr>
              <a:t/>
            </a:r>
            <a:br>
              <a:rPr lang="fr-FR" sz="2100" b="1" dirty="0">
                <a:solidFill>
                  <a:schemeClr val="accent1">
                    <a:lumMod val="75000"/>
                  </a:schemeClr>
                </a:solidFill>
                <a:latin typeface="Arial" panose="020B0604020202020204" pitchFamily="34" charset="0"/>
                <a:cs typeface="Arial" panose="020B0604020202020204" pitchFamily="34" charset="0"/>
              </a:rPr>
            </a:br>
            <a:endParaRPr lang="fr-FR" sz="2100" b="1" cap="none" dirty="0">
              <a:solidFill>
                <a:srgbClr val="002060"/>
              </a:solidFill>
              <a:latin typeface="Arial" panose="020B0604020202020204" pitchFamily="34" charset="0"/>
              <a:cs typeface="Arial" panose="020B0604020202020204" pitchFamily="34" charset="0"/>
            </a:endParaRPr>
          </a:p>
        </p:txBody>
      </p:sp>
      <p:sp>
        <p:nvSpPr>
          <p:cNvPr id="9" name="Espace réservé du numéro de diapositive 8"/>
          <p:cNvSpPr>
            <a:spLocks noGrp="1"/>
          </p:cNvSpPr>
          <p:nvPr>
            <p:ph type="sldNum" sz="quarter" idx="12"/>
          </p:nvPr>
        </p:nvSpPr>
        <p:spPr/>
        <p:txBody>
          <a:bodyPr/>
          <a:lstStyle/>
          <a:p>
            <a:fld id="{E1C4F041-CB23-46F2-B19E-BDA8202D2A74}" type="slidenum">
              <a:rPr lang="fr-FR" smtClean="0"/>
              <a:pPr/>
              <a:t>3</a:t>
            </a:fld>
            <a:endParaRPr lang="fr-FR"/>
          </a:p>
        </p:txBody>
      </p:sp>
    </p:spTree>
    <p:extLst>
      <p:ext uri="{BB962C8B-B14F-4D97-AF65-F5344CB8AC3E}">
        <p14:creationId xmlns:p14="http://schemas.microsoft.com/office/powerpoint/2010/main" val="2342749761"/>
      </p:ext>
    </p:extLst>
  </p:cSld>
  <p:clrMapOvr>
    <a:masterClrMapping/>
  </p:clrMapOvr>
  <p:transition>
    <p:spli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Connecteur droit 7"/>
          <p:cNvCxnSpPr/>
          <p:nvPr/>
        </p:nvCxnSpPr>
        <p:spPr>
          <a:xfrm>
            <a:off x="683568" y="1412776"/>
            <a:ext cx="7704856"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Espace réservé du numéro de diapositive 8"/>
          <p:cNvSpPr>
            <a:spLocks noGrp="1"/>
          </p:cNvSpPr>
          <p:nvPr>
            <p:ph type="sldNum" sz="quarter" idx="12"/>
          </p:nvPr>
        </p:nvSpPr>
        <p:spPr/>
        <p:txBody>
          <a:bodyPr/>
          <a:lstStyle/>
          <a:p>
            <a:fld id="{E1C4F041-CB23-46F2-B19E-BDA8202D2A74}" type="slidenum">
              <a:rPr lang="fr-FR" smtClean="0"/>
              <a:pPr/>
              <a:t>4</a:t>
            </a:fld>
            <a:endParaRPr lang="fr-FR"/>
          </a:p>
        </p:txBody>
      </p:sp>
      <p:sp>
        <p:nvSpPr>
          <p:cNvPr id="23" name="Titre 1"/>
          <p:cNvSpPr>
            <a:spLocks noGrp="1"/>
          </p:cNvSpPr>
          <p:nvPr>
            <p:ph type="title"/>
          </p:nvPr>
        </p:nvSpPr>
        <p:spPr>
          <a:xfrm>
            <a:off x="685800" y="772664"/>
            <a:ext cx="7797546" cy="640112"/>
          </a:xfrm>
        </p:spPr>
        <p:txBody>
          <a:bodyPr>
            <a:noAutofit/>
          </a:bodyPr>
          <a:lstStyle/>
          <a:p>
            <a:r>
              <a:rPr lang="fr-FR" sz="2000" b="1" cap="none" dirty="0" smtClean="0">
                <a:solidFill>
                  <a:srgbClr val="002060"/>
                </a:solidFill>
                <a:latin typeface="Arial" panose="020B0604020202020204" pitchFamily="34" charset="0"/>
                <a:cs typeface="Arial" panose="020B0604020202020204" pitchFamily="34" charset="0"/>
              </a:rPr>
              <a:t>2. Priorités </a:t>
            </a:r>
            <a:r>
              <a:rPr lang="fr-FR" sz="2000" b="1" cap="none" dirty="0">
                <a:solidFill>
                  <a:srgbClr val="002060"/>
                </a:solidFill>
                <a:latin typeface="Arial" panose="020B0604020202020204" pitchFamily="34" charset="0"/>
                <a:cs typeface="Arial" panose="020B0604020202020204" pitchFamily="34" charset="0"/>
              </a:rPr>
              <a:t>stratégiques du PNDS 2017-2022</a:t>
            </a:r>
          </a:p>
        </p:txBody>
      </p:sp>
      <p:sp>
        <p:nvSpPr>
          <p:cNvPr id="6" name="Espace réservé du contenu 2"/>
          <p:cNvSpPr>
            <a:spLocks noGrp="1"/>
          </p:cNvSpPr>
          <p:nvPr>
            <p:ph idx="1"/>
          </p:nvPr>
        </p:nvSpPr>
        <p:spPr>
          <a:xfrm>
            <a:off x="539552" y="1556792"/>
            <a:ext cx="7848872" cy="4896544"/>
          </a:xfrm>
        </p:spPr>
        <p:txBody>
          <a:bodyPr>
            <a:noAutofit/>
          </a:bodyPr>
          <a:lstStyle/>
          <a:p>
            <a:pPr marL="0" indent="0">
              <a:buNone/>
            </a:pPr>
            <a:endParaRPr lang="fr-FR" b="1" dirty="0"/>
          </a:p>
          <a:p>
            <a:pPr marL="0" indent="0">
              <a:buNone/>
            </a:pPr>
            <a:endParaRPr lang="fr-FR" dirty="0">
              <a:latin typeface="Candara" panose="020E0502030303020204" pitchFamily="34" charset="0"/>
            </a:endParaRPr>
          </a:p>
        </p:txBody>
      </p:sp>
      <p:graphicFrame>
        <p:nvGraphicFramePr>
          <p:cNvPr id="3" name="Tableau 2"/>
          <p:cNvGraphicFramePr>
            <a:graphicFrameLocks noGrp="1"/>
          </p:cNvGraphicFramePr>
          <p:nvPr>
            <p:extLst>
              <p:ext uri="{D42A27DB-BD31-4B8C-83A1-F6EECF244321}">
                <p14:modId xmlns:p14="http://schemas.microsoft.com/office/powerpoint/2010/main" val="499231166"/>
              </p:ext>
            </p:extLst>
          </p:nvPr>
        </p:nvGraphicFramePr>
        <p:xfrm>
          <a:off x="539553" y="1860822"/>
          <a:ext cx="8208911" cy="4016450"/>
        </p:xfrm>
        <a:graphic>
          <a:graphicData uri="http://schemas.openxmlformats.org/drawingml/2006/table">
            <a:tbl>
              <a:tblPr firstRow="1" bandRow="1">
                <a:tableStyleId>{073A0DAA-6AF3-43AB-8588-CEC1D06C72B9}</a:tableStyleId>
              </a:tblPr>
              <a:tblGrid>
                <a:gridCol w="1462291"/>
                <a:gridCol w="1821274"/>
                <a:gridCol w="1641782"/>
                <a:gridCol w="1641782"/>
                <a:gridCol w="1641782"/>
              </a:tblGrid>
              <a:tr h="472027">
                <a:tc>
                  <a:txBody>
                    <a:bodyPr/>
                    <a:lstStyle/>
                    <a:p>
                      <a:pPr>
                        <a:lnSpc>
                          <a:spcPct val="107000"/>
                        </a:lnSpc>
                        <a:spcAft>
                          <a:spcPts val="0"/>
                        </a:spcAft>
                      </a:pPr>
                      <a:r>
                        <a:rPr lang="fr-FR" sz="1600" dirty="0">
                          <a:effectLst/>
                          <a:latin typeface="Arial" panose="020B0604020202020204" pitchFamily="34" charset="0"/>
                          <a:cs typeface="Arial" panose="020B0604020202020204" pitchFamily="34" charset="0"/>
                        </a:rPr>
                        <a:t>Types d’axe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gridSpan="4">
                  <a:txBody>
                    <a:bodyPr/>
                    <a:lstStyle/>
                    <a:p>
                      <a:pPr algn="ctr">
                        <a:lnSpc>
                          <a:spcPct val="107000"/>
                        </a:lnSpc>
                        <a:spcAft>
                          <a:spcPts val="0"/>
                        </a:spcAft>
                      </a:pPr>
                      <a:r>
                        <a:rPr lang="fr-FR" sz="1600" dirty="0">
                          <a:effectLst/>
                          <a:latin typeface="Arial" panose="020B0604020202020204" pitchFamily="34" charset="0"/>
                          <a:cs typeface="Arial" panose="020B0604020202020204" pitchFamily="34" charset="0"/>
                        </a:rPr>
                        <a:t>Enoncés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fr-FR"/>
                    </a:p>
                  </a:txBody>
                  <a:tcPr/>
                </a:tc>
                <a:tc hMerge="1">
                  <a:txBody>
                    <a:bodyPr/>
                    <a:lstStyle/>
                    <a:p>
                      <a:endParaRPr lang="fr-FR"/>
                    </a:p>
                  </a:txBody>
                  <a:tcPr/>
                </a:tc>
                <a:tc hMerge="1">
                  <a:txBody>
                    <a:bodyPr/>
                    <a:lstStyle/>
                    <a:p>
                      <a:endParaRPr lang="fr-FR"/>
                    </a:p>
                  </a:txBody>
                  <a:tcPr/>
                </a:tc>
              </a:tr>
              <a:tr h="2912349">
                <a:tc>
                  <a:txBody>
                    <a:bodyPr/>
                    <a:lstStyle/>
                    <a:p>
                      <a:pPr>
                        <a:lnSpc>
                          <a:spcPct val="107000"/>
                        </a:lnSpc>
                        <a:spcAft>
                          <a:spcPts val="0"/>
                        </a:spcAft>
                      </a:pPr>
                      <a:r>
                        <a:rPr lang="fr-FR" sz="1600" dirty="0">
                          <a:effectLst/>
                          <a:latin typeface="Arial" panose="020B0604020202020204" pitchFamily="34" charset="0"/>
                          <a:cs typeface="Arial" panose="020B0604020202020204" pitchFamily="34" charset="0"/>
                        </a:rPr>
                        <a:t>QUATRE (4) AXES D’ACTION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07000"/>
                        </a:lnSpc>
                        <a:spcAft>
                          <a:spcPts val="0"/>
                        </a:spcAft>
                      </a:pPr>
                      <a:r>
                        <a:rPr lang="fr-FR" sz="1600" u="sng" dirty="0">
                          <a:effectLst/>
                          <a:latin typeface="Arial" panose="020B0604020202020204" pitchFamily="34" charset="0"/>
                          <a:cs typeface="Arial" panose="020B0604020202020204" pitchFamily="34" charset="0"/>
                        </a:rPr>
                        <a:t>AS1 </a:t>
                      </a:r>
                      <a:r>
                        <a:rPr lang="fr-FR" sz="1600" dirty="0">
                          <a:effectLst/>
                          <a:latin typeface="Arial" panose="020B0604020202020204" pitchFamily="34" charset="0"/>
                          <a:cs typeface="Arial" panose="020B0604020202020204" pitchFamily="34" charset="0"/>
                        </a:rPr>
                        <a:t>: Accélération de la réduction de la mortalité maternelle, néonatale et infanto-juvénile et renforcement de la planification familiale et de la santé des adolescents</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1600" u="sng" dirty="0">
                          <a:effectLst/>
                          <a:latin typeface="Arial" panose="020B0604020202020204" pitchFamily="34" charset="0"/>
                          <a:cs typeface="Arial" panose="020B0604020202020204" pitchFamily="34" charset="0"/>
                        </a:rPr>
                        <a:t>AS2 </a:t>
                      </a:r>
                      <a:r>
                        <a:rPr lang="fr-FR" sz="1600" dirty="0">
                          <a:effectLst/>
                          <a:latin typeface="Arial" panose="020B0604020202020204" pitchFamily="34" charset="0"/>
                          <a:cs typeface="Arial" panose="020B0604020202020204" pitchFamily="34" charset="0"/>
                        </a:rPr>
                        <a:t>: Renforcement de la lutte contre les maladies transmissibles</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1600" u="sng">
                          <a:effectLst/>
                          <a:latin typeface="Arial" panose="020B0604020202020204" pitchFamily="34" charset="0"/>
                          <a:cs typeface="Arial" panose="020B0604020202020204" pitchFamily="34" charset="0"/>
                        </a:rPr>
                        <a:t>AS3 </a:t>
                      </a:r>
                      <a:r>
                        <a:rPr lang="fr-FR" sz="1600">
                          <a:effectLst/>
                          <a:latin typeface="Arial" panose="020B0604020202020204" pitchFamily="34" charset="0"/>
                          <a:cs typeface="Arial" panose="020B0604020202020204" pitchFamily="34" charset="0"/>
                        </a:rPr>
                        <a:t>: Amélioration de la sécurité sanitaire et la réponse aux épidémies et autres urgences de santé publique</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1600" u="sng" dirty="0">
                          <a:effectLst/>
                          <a:latin typeface="Arial" panose="020B0604020202020204" pitchFamily="34" charset="0"/>
                          <a:cs typeface="Arial" panose="020B0604020202020204" pitchFamily="34" charset="0"/>
                        </a:rPr>
                        <a:t>AS4 </a:t>
                      </a:r>
                      <a:r>
                        <a:rPr lang="fr-FR" sz="1600" dirty="0">
                          <a:effectLst/>
                          <a:latin typeface="Arial" panose="020B0604020202020204" pitchFamily="34" charset="0"/>
                          <a:cs typeface="Arial" panose="020B0604020202020204" pitchFamily="34" charset="0"/>
                        </a:rPr>
                        <a:t>: Renforcement de la lutte contre les maladies non transmissibles et promotion de la santé</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r h="632074">
                <a:tc>
                  <a:txBody>
                    <a:bodyPr/>
                    <a:lstStyle/>
                    <a:p>
                      <a:pPr>
                        <a:lnSpc>
                          <a:spcPct val="107000"/>
                        </a:lnSpc>
                        <a:spcAft>
                          <a:spcPts val="0"/>
                        </a:spcAft>
                      </a:pPr>
                      <a:r>
                        <a:rPr lang="fr-FR" sz="1600">
                          <a:effectLst/>
                          <a:latin typeface="Arial" panose="020B0604020202020204" pitchFamily="34" charset="0"/>
                          <a:cs typeface="Arial" panose="020B0604020202020204" pitchFamily="34" charset="0"/>
                        </a:rPr>
                        <a:t>UN (1) AXE DE SOUTIEN</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gridSpan="4">
                  <a:txBody>
                    <a:bodyPr/>
                    <a:lstStyle/>
                    <a:p>
                      <a:pPr>
                        <a:lnSpc>
                          <a:spcPct val="107000"/>
                        </a:lnSpc>
                        <a:spcAft>
                          <a:spcPts val="0"/>
                        </a:spcAft>
                      </a:pPr>
                      <a:r>
                        <a:rPr lang="fr-FR" sz="1600" u="sng" dirty="0">
                          <a:effectLst/>
                          <a:latin typeface="Arial" panose="020B0604020202020204" pitchFamily="34" charset="0"/>
                          <a:cs typeface="Arial" panose="020B0604020202020204" pitchFamily="34" charset="0"/>
                        </a:rPr>
                        <a:t>AS5 </a:t>
                      </a:r>
                      <a:r>
                        <a:rPr lang="fr-FR" sz="1600" dirty="0">
                          <a:effectLst/>
                          <a:latin typeface="Arial" panose="020B0604020202020204" pitchFamily="34" charset="0"/>
                          <a:cs typeface="Arial" panose="020B0604020202020204" pitchFamily="34" charset="0"/>
                        </a:rPr>
                        <a:t>: Renforcement du système de santé vers la Couverture Sanitaire Universelle y compris la santé communautaire</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fr-FR"/>
                    </a:p>
                  </a:txBody>
                  <a:tcPr/>
                </a:tc>
                <a:tc hMerge="1">
                  <a:txBody>
                    <a:bodyPr/>
                    <a:lstStyle/>
                    <a:p>
                      <a:endParaRPr lang="fr-FR"/>
                    </a:p>
                  </a:txBody>
                  <a:tcPr/>
                </a:tc>
                <a:tc hMerge="1">
                  <a:txBody>
                    <a:bodyPr/>
                    <a:lstStyle/>
                    <a:p>
                      <a:endParaRPr lang="fr-FR"/>
                    </a:p>
                  </a:txBody>
                  <a:tcPr/>
                </a:tc>
              </a:tr>
            </a:tbl>
          </a:graphicData>
        </a:graphic>
      </p:graphicFrame>
    </p:spTree>
    <p:extLst>
      <p:ext uri="{BB962C8B-B14F-4D97-AF65-F5344CB8AC3E}">
        <p14:creationId xmlns:p14="http://schemas.microsoft.com/office/powerpoint/2010/main" val="828631561"/>
      </p:ext>
    </p:extLst>
  </p:cSld>
  <p:clrMapOvr>
    <a:masterClrMapping/>
  </p:clrMapOvr>
  <p:transition>
    <p:spli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Connecteur droit 7"/>
          <p:cNvCxnSpPr/>
          <p:nvPr/>
        </p:nvCxnSpPr>
        <p:spPr>
          <a:xfrm>
            <a:off x="683568" y="1484784"/>
            <a:ext cx="7704856"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Espace réservé du numéro de diapositive 8"/>
          <p:cNvSpPr>
            <a:spLocks noGrp="1"/>
          </p:cNvSpPr>
          <p:nvPr>
            <p:ph type="sldNum" sz="quarter" idx="12"/>
          </p:nvPr>
        </p:nvSpPr>
        <p:spPr/>
        <p:txBody>
          <a:bodyPr/>
          <a:lstStyle/>
          <a:p>
            <a:fld id="{E1C4F041-CB23-46F2-B19E-BDA8202D2A74}" type="slidenum">
              <a:rPr lang="fr-FR" smtClean="0"/>
              <a:pPr/>
              <a:t>5</a:t>
            </a:fld>
            <a:endParaRPr lang="fr-FR"/>
          </a:p>
        </p:txBody>
      </p:sp>
      <p:sp>
        <p:nvSpPr>
          <p:cNvPr id="23" name="Titre 1"/>
          <p:cNvSpPr>
            <a:spLocks noGrp="1"/>
          </p:cNvSpPr>
          <p:nvPr>
            <p:ph type="title"/>
          </p:nvPr>
        </p:nvSpPr>
        <p:spPr>
          <a:xfrm>
            <a:off x="685800" y="844672"/>
            <a:ext cx="7797546" cy="640112"/>
          </a:xfrm>
        </p:spPr>
        <p:txBody>
          <a:bodyPr>
            <a:noAutofit/>
          </a:bodyPr>
          <a:lstStyle/>
          <a:p>
            <a:r>
              <a:rPr lang="fr-FR" sz="2000" b="1" cap="none" dirty="0" smtClean="0">
                <a:solidFill>
                  <a:srgbClr val="002060"/>
                </a:solidFill>
                <a:latin typeface="Arial" panose="020B0604020202020204" pitchFamily="34" charset="0"/>
                <a:cs typeface="Arial" panose="020B0604020202020204" pitchFamily="34" charset="0"/>
              </a:rPr>
              <a:t>3. Besoins de financement du PNDS </a:t>
            </a:r>
            <a:r>
              <a:rPr lang="fr-FR" sz="2000" b="1" cap="none" dirty="0">
                <a:solidFill>
                  <a:srgbClr val="002060"/>
                </a:solidFill>
                <a:latin typeface="Arial" panose="020B0604020202020204" pitchFamily="34" charset="0"/>
                <a:cs typeface="Arial" panose="020B0604020202020204" pitchFamily="34" charset="0"/>
              </a:rPr>
              <a:t>2017-2022</a:t>
            </a:r>
          </a:p>
        </p:txBody>
      </p:sp>
      <p:sp>
        <p:nvSpPr>
          <p:cNvPr id="6" name="Espace réservé du contenu 2"/>
          <p:cNvSpPr>
            <a:spLocks noGrp="1"/>
          </p:cNvSpPr>
          <p:nvPr>
            <p:ph idx="1"/>
          </p:nvPr>
        </p:nvSpPr>
        <p:spPr>
          <a:xfrm>
            <a:off x="539552" y="1556792"/>
            <a:ext cx="7848872" cy="4896544"/>
          </a:xfrm>
        </p:spPr>
        <p:txBody>
          <a:bodyPr>
            <a:noAutofit/>
          </a:bodyPr>
          <a:lstStyle/>
          <a:p>
            <a:pPr marL="0" indent="0">
              <a:buNone/>
            </a:pPr>
            <a:endParaRPr lang="fr-FR" b="1" dirty="0"/>
          </a:p>
          <a:p>
            <a:pPr marL="0" indent="0">
              <a:buNone/>
            </a:pPr>
            <a:endParaRPr lang="fr-FR" dirty="0">
              <a:latin typeface="Candara" panose="020E0502030303020204" pitchFamily="34" charset="0"/>
            </a:endParaRPr>
          </a:p>
        </p:txBody>
      </p:sp>
      <p:sp>
        <p:nvSpPr>
          <p:cNvPr id="2" name="Rectangle 1"/>
          <p:cNvSpPr/>
          <p:nvPr/>
        </p:nvSpPr>
        <p:spPr>
          <a:xfrm>
            <a:off x="539552" y="2265253"/>
            <a:ext cx="7943794" cy="3323987"/>
          </a:xfrm>
          <a:prstGeom prst="rect">
            <a:avLst/>
          </a:prstGeom>
        </p:spPr>
        <p:txBody>
          <a:bodyPr wrap="square">
            <a:spAutoFit/>
          </a:bodyPr>
          <a:lstStyle/>
          <a:p>
            <a:pPr marL="342900" indent="-342900" algn="just">
              <a:buClr>
                <a:srgbClr val="C00000"/>
              </a:buClr>
              <a:buFont typeface="Wingdings" panose="05000000000000000000" pitchFamily="2" charset="2"/>
              <a:buChar char="§"/>
            </a:pPr>
            <a:r>
              <a:rPr lang="fr-FR" sz="2100" b="1" dirty="0" smtClean="0">
                <a:solidFill>
                  <a:srgbClr val="002060"/>
                </a:solidFill>
                <a:latin typeface="Arial" panose="020B0604020202020204" pitchFamily="34" charset="0"/>
                <a:ea typeface="Times New Roman" panose="02020603050405020304" pitchFamily="18" charset="0"/>
              </a:rPr>
              <a:t>674,148 </a:t>
            </a:r>
            <a:r>
              <a:rPr lang="fr-FR" sz="2100" b="1" dirty="0">
                <a:solidFill>
                  <a:srgbClr val="002060"/>
                </a:solidFill>
                <a:latin typeface="Arial" panose="020B0604020202020204" pitchFamily="34" charset="0"/>
                <a:ea typeface="Times New Roman" panose="02020603050405020304" pitchFamily="18" charset="0"/>
              </a:rPr>
              <a:t>milliards </a:t>
            </a:r>
            <a:r>
              <a:rPr lang="fr-FR" sz="2100" b="1" dirty="0" smtClean="0">
                <a:solidFill>
                  <a:srgbClr val="002060"/>
                </a:solidFill>
                <a:latin typeface="Arial" panose="020B0604020202020204" pitchFamily="34" charset="0"/>
                <a:ea typeface="Times New Roman" panose="02020603050405020304" pitchFamily="18" charset="0"/>
              </a:rPr>
              <a:t>FCFA </a:t>
            </a:r>
            <a:r>
              <a:rPr lang="fr-FR" sz="2100" dirty="0" smtClean="0">
                <a:latin typeface="Arial" panose="020B0604020202020204" pitchFamily="34" charset="0"/>
                <a:ea typeface="Times New Roman" panose="02020603050405020304" pitchFamily="18" charset="0"/>
              </a:rPr>
              <a:t>de</a:t>
            </a:r>
            <a:r>
              <a:rPr lang="fr-FR" sz="2100" b="1" dirty="0" smtClean="0">
                <a:solidFill>
                  <a:srgbClr val="002060"/>
                </a:solidFill>
                <a:latin typeface="Arial" panose="020B0604020202020204" pitchFamily="34" charset="0"/>
                <a:ea typeface="Times New Roman" panose="02020603050405020304" pitchFamily="18" charset="0"/>
              </a:rPr>
              <a:t> </a:t>
            </a:r>
            <a:r>
              <a:rPr lang="fr-FR" sz="2100" dirty="0" smtClean="0">
                <a:latin typeface="Arial" panose="020B0604020202020204" pitchFamily="34" charset="0"/>
                <a:ea typeface="Times New Roman" panose="02020603050405020304" pitchFamily="18" charset="0"/>
              </a:rPr>
              <a:t>besoins </a:t>
            </a:r>
            <a:r>
              <a:rPr lang="fr-FR" sz="2100" dirty="0">
                <a:latin typeface="Arial" panose="020B0604020202020204" pitchFamily="34" charset="0"/>
                <a:ea typeface="Times New Roman" panose="02020603050405020304" pitchFamily="18" charset="0"/>
              </a:rPr>
              <a:t>de financement nécessaires à la mise en œuvre </a:t>
            </a:r>
            <a:r>
              <a:rPr lang="fr-FR" sz="2100" dirty="0" smtClean="0">
                <a:latin typeface="Arial" panose="020B0604020202020204" pitchFamily="34" charset="0"/>
                <a:ea typeface="Times New Roman" panose="02020603050405020304" pitchFamily="18" charset="0"/>
              </a:rPr>
              <a:t>optimale des </a:t>
            </a:r>
            <a:r>
              <a:rPr lang="fr-FR" sz="2100" dirty="0">
                <a:latin typeface="Arial" panose="020B0604020202020204" pitchFamily="34" charset="0"/>
                <a:ea typeface="Times New Roman" panose="02020603050405020304" pitchFamily="18" charset="0"/>
              </a:rPr>
              <a:t>interventions stratégiques du PNDS pour la période </a:t>
            </a:r>
            <a:r>
              <a:rPr lang="fr-FR" sz="2100" dirty="0" smtClean="0">
                <a:latin typeface="Arial" panose="020B0604020202020204" pitchFamily="34" charset="0"/>
                <a:ea typeface="Times New Roman" panose="02020603050405020304" pitchFamily="18" charset="0"/>
              </a:rPr>
              <a:t>2017–2022, </a:t>
            </a:r>
            <a:r>
              <a:rPr lang="fr-FR" sz="2100" dirty="0">
                <a:latin typeface="Arial" panose="020B0604020202020204" pitchFamily="34" charset="0"/>
                <a:ea typeface="Times New Roman" panose="02020603050405020304" pitchFamily="18" charset="0"/>
              </a:rPr>
              <a:t>soit un coût moyen annuel de </a:t>
            </a:r>
            <a:r>
              <a:rPr lang="fr-FR" sz="2100" b="1" dirty="0">
                <a:solidFill>
                  <a:srgbClr val="002060"/>
                </a:solidFill>
                <a:latin typeface="Arial" panose="020B0604020202020204" pitchFamily="34" charset="0"/>
                <a:ea typeface="Times New Roman" panose="02020603050405020304" pitchFamily="18" charset="0"/>
              </a:rPr>
              <a:t>112,358 milliards </a:t>
            </a:r>
            <a:r>
              <a:rPr lang="fr-FR" sz="2100" b="1" dirty="0" smtClean="0">
                <a:solidFill>
                  <a:srgbClr val="002060"/>
                </a:solidFill>
                <a:latin typeface="Arial" panose="020B0604020202020204" pitchFamily="34" charset="0"/>
                <a:ea typeface="Times New Roman" panose="02020603050405020304" pitchFamily="18" charset="0"/>
              </a:rPr>
              <a:t>FCFA</a:t>
            </a:r>
            <a:r>
              <a:rPr lang="fr-FR" sz="2100" b="1" dirty="0" smtClean="0">
                <a:latin typeface="Arial" panose="020B0604020202020204" pitchFamily="34" charset="0"/>
                <a:ea typeface="Times New Roman" panose="02020603050405020304" pitchFamily="18" charset="0"/>
              </a:rPr>
              <a:t>.</a:t>
            </a:r>
          </a:p>
          <a:p>
            <a:pPr marL="342900" indent="-342900" algn="just">
              <a:buClr>
                <a:srgbClr val="C00000"/>
              </a:buClr>
              <a:buFont typeface="Wingdings" panose="05000000000000000000" pitchFamily="2" charset="2"/>
              <a:buChar char="§"/>
            </a:pPr>
            <a:endParaRPr lang="fr-FR" sz="2100" b="1" dirty="0" smtClean="0">
              <a:latin typeface="Arial" panose="020B0604020202020204" pitchFamily="34" charset="0"/>
              <a:ea typeface="Times New Roman" panose="02020603050405020304" pitchFamily="18" charset="0"/>
            </a:endParaRPr>
          </a:p>
          <a:p>
            <a:pPr marL="342900" indent="-342900" algn="just">
              <a:buClr>
                <a:srgbClr val="C00000"/>
              </a:buClr>
              <a:buFont typeface="Wingdings" panose="05000000000000000000" pitchFamily="2" charset="2"/>
              <a:buChar char="§"/>
            </a:pPr>
            <a:r>
              <a:rPr lang="fr-FR" sz="2100" dirty="0">
                <a:latin typeface="Arial" panose="020B0604020202020204" pitchFamily="34" charset="0"/>
                <a:ea typeface="Calibri" panose="020F0502020204030204" pitchFamily="34" charset="0"/>
                <a:cs typeface="Arial" panose="020B0604020202020204" pitchFamily="34" charset="0"/>
              </a:rPr>
              <a:t>Le coût par tête d’habitant est estimé à </a:t>
            </a:r>
            <a:r>
              <a:rPr lang="fr-FR" sz="2100" b="1" dirty="0">
                <a:solidFill>
                  <a:srgbClr val="002060"/>
                </a:solidFill>
                <a:latin typeface="Arial" panose="020B0604020202020204" pitchFamily="34" charset="0"/>
                <a:ea typeface="Calibri" panose="020F0502020204030204" pitchFamily="34" charset="0"/>
                <a:cs typeface="Arial" panose="020B0604020202020204" pitchFamily="34" charset="0"/>
              </a:rPr>
              <a:t>12 414 FCFA</a:t>
            </a:r>
            <a:r>
              <a:rPr lang="fr-FR" sz="2100" dirty="0">
                <a:solidFill>
                  <a:srgbClr val="002060"/>
                </a:solidFill>
                <a:latin typeface="Arial" panose="020B0604020202020204" pitchFamily="34" charset="0"/>
                <a:ea typeface="Calibri" panose="020F0502020204030204" pitchFamily="34" charset="0"/>
                <a:cs typeface="Arial" panose="020B0604020202020204" pitchFamily="34" charset="0"/>
              </a:rPr>
              <a:t> </a:t>
            </a:r>
            <a:r>
              <a:rPr lang="fr-FR" sz="2100" dirty="0">
                <a:latin typeface="Arial" panose="020B0604020202020204" pitchFamily="34" charset="0"/>
                <a:ea typeface="Calibri" panose="020F0502020204030204" pitchFamily="34" charset="0"/>
                <a:cs typeface="Arial" panose="020B0604020202020204" pitchFamily="34" charset="0"/>
              </a:rPr>
              <a:t>en 2017 et s’établira à </a:t>
            </a:r>
            <a:r>
              <a:rPr lang="fr-FR" sz="2100" b="1" dirty="0">
                <a:solidFill>
                  <a:srgbClr val="002060"/>
                </a:solidFill>
                <a:latin typeface="Arial" panose="020B0604020202020204" pitchFamily="34" charset="0"/>
                <a:ea typeface="Calibri" panose="020F0502020204030204" pitchFamily="34" charset="0"/>
                <a:cs typeface="Arial" panose="020B0604020202020204" pitchFamily="34" charset="0"/>
              </a:rPr>
              <a:t>16 927 FCFA</a:t>
            </a:r>
            <a:r>
              <a:rPr lang="fr-FR" sz="2100" dirty="0">
                <a:solidFill>
                  <a:srgbClr val="002060"/>
                </a:solidFill>
                <a:latin typeface="Arial" panose="020B0604020202020204" pitchFamily="34" charset="0"/>
                <a:ea typeface="Calibri" panose="020F0502020204030204" pitchFamily="34" charset="0"/>
                <a:cs typeface="Arial" panose="020B0604020202020204" pitchFamily="34" charset="0"/>
              </a:rPr>
              <a:t> </a:t>
            </a:r>
            <a:r>
              <a:rPr lang="fr-FR" sz="2100" dirty="0">
                <a:latin typeface="Arial" panose="020B0604020202020204" pitchFamily="34" charset="0"/>
                <a:ea typeface="Calibri" panose="020F0502020204030204" pitchFamily="34" charset="0"/>
                <a:cs typeface="Arial" panose="020B0604020202020204" pitchFamily="34" charset="0"/>
              </a:rPr>
              <a:t>en 2022, soit un taux d’accroissement annuel moyen de </a:t>
            </a:r>
            <a:r>
              <a:rPr lang="fr-FR" sz="2100" b="1" dirty="0">
                <a:solidFill>
                  <a:srgbClr val="002060"/>
                </a:solidFill>
                <a:latin typeface="Arial" panose="020B0604020202020204" pitchFamily="34" charset="0"/>
                <a:ea typeface="Calibri" panose="020F0502020204030204" pitchFamily="34" charset="0"/>
                <a:cs typeface="Arial" panose="020B0604020202020204" pitchFamily="34" charset="0"/>
              </a:rPr>
              <a:t>9,18%. </a:t>
            </a:r>
          </a:p>
          <a:p>
            <a:pPr algn="just">
              <a:buClr>
                <a:srgbClr val="C00000"/>
              </a:buClr>
            </a:pPr>
            <a:endParaRPr lang="fr-FR" sz="2100" b="1" dirty="0" smtClean="0">
              <a:latin typeface="Arial" panose="020B0604020202020204" pitchFamily="34" charset="0"/>
              <a:ea typeface="Times New Roman" panose="02020603050405020304" pitchFamily="18" charset="0"/>
            </a:endParaRPr>
          </a:p>
          <a:p>
            <a:pPr marL="342900" indent="-342900" algn="just">
              <a:buClr>
                <a:srgbClr val="C00000"/>
              </a:buClr>
              <a:buFont typeface="Wingdings" panose="05000000000000000000" pitchFamily="2" charset="2"/>
              <a:buChar char="§"/>
            </a:pPr>
            <a:endParaRPr lang="fr-FR" sz="2100" b="1" dirty="0"/>
          </a:p>
        </p:txBody>
      </p:sp>
    </p:spTree>
    <p:extLst>
      <p:ext uri="{BB962C8B-B14F-4D97-AF65-F5344CB8AC3E}">
        <p14:creationId xmlns:p14="http://schemas.microsoft.com/office/powerpoint/2010/main" val="3362639888"/>
      </p:ext>
    </p:extLst>
  </p:cSld>
  <p:clrMapOvr>
    <a:masterClrMapping/>
  </p:clrMapOvr>
  <p:transition>
    <p:spli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Connecteur droit 7"/>
          <p:cNvCxnSpPr/>
          <p:nvPr/>
        </p:nvCxnSpPr>
        <p:spPr>
          <a:xfrm>
            <a:off x="683568" y="1484784"/>
            <a:ext cx="7704856"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Espace réservé du numéro de diapositive 8"/>
          <p:cNvSpPr>
            <a:spLocks noGrp="1"/>
          </p:cNvSpPr>
          <p:nvPr>
            <p:ph type="sldNum" sz="quarter" idx="12"/>
          </p:nvPr>
        </p:nvSpPr>
        <p:spPr/>
        <p:txBody>
          <a:bodyPr/>
          <a:lstStyle/>
          <a:p>
            <a:fld id="{E1C4F041-CB23-46F2-B19E-BDA8202D2A74}" type="slidenum">
              <a:rPr lang="fr-FR" smtClean="0"/>
              <a:pPr/>
              <a:t>6</a:t>
            </a:fld>
            <a:endParaRPr lang="fr-FR"/>
          </a:p>
        </p:txBody>
      </p:sp>
      <p:sp>
        <p:nvSpPr>
          <p:cNvPr id="23" name="Titre 1"/>
          <p:cNvSpPr>
            <a:spLocks noGrp="1"/>
          </p:cNvSpPr>
          <p:nvPr>
            <p:ph type="title"/>
          </p:nvPr>
        </p:nvSpPr>
        <p:spPr>
          <a:xfrm>
            <a:off x="685800" y="772664"/>
            <a:ext cx="7797546" cy="640112"/>
          </a:xfrm>
        </p:spPr>
        <p:txBody>
          <a:bodyPr>
            <a:noAutofit/>
          </a:bodyPr>
          <a:lstStyle/>
          <a:p>
            <a:r>
              <a:rPr lang="fr-FR" sz="2000" b="1" cap="none" dirty="0" smtClean="0">
                <a:solidFill>
                  <a:srgbClr val="002060"/>
                </a:solidFill>
                <a:latin typeface="Arial" panose="020B0604020202020204" pitchFamily="34" charset="0"/>
                <a:cs typeface="Arial" panose="020B0604020202020204" pitchFamily="34" charset="0"/>
              </a:rPr>
              <a:t>3. Besoins de financement du PNDS </a:t>
            </a:r>
            <a:r>
              <a:rPr lang="fr-FR" sz="2000" b="1" cap="none" dirty="0">
                <a:solidFill>
                  <a:srgbClr val="002060"/>
                </a:solidFill>
                <a:latin typeface="Arial" panose="020B0604020202020204" pitchFamily="34" charset="0"/>
                <a:cs typeface="Arial" panose="020B0604020202020204" pitchFamily="34" charset="0"/>
              </a:rPr>
              <a:t>2017-2022</a:t>
            </a:r>
          </a:p>
        </p:txBody>
      </p:sp>
      <p:sp>
        <p:nvSpPr>
          <p:cNvPr id="6" name="Espace réservé du contenu 2"/>
          <p:cNvSpPr>
            <a:spLocks noGrp="1"/>
          </p:cNvSpPr>
          <p:nvPr>
            <p:ph idx="1"/>
          </p:nvPr>
        </p:nvSpPr>
        <p:spPr>
          <a:xfrm>
            <a:off x="539552" y="1556792"/>
            <a:ext cx="7848872" cy="4896544"/>
          </a:xfrm>
        </p:spPr>
        <p:txBody>
          <a:bodyPr>
            <a:noAutofit/>
          </a:bodyPr>
          <a:lstStyle/>
          <a:p>
            <a:pPr marL="0" indent="0">
              <a:buNone/>
            </a:pPr>
            <a:endParaRPr lang="fr-FR" b="1" dirty="0"/>
          </a:p>
          <a:p>
            <a:pPr marL="0" indent="0">
              <a:buNone/>
            </a:pPr>
            <a:endParaRPr lang="fr-FR" dirty="0">
              <a:latin typeface="Candara" panose="020E0502030303020204" pitchFamily="34" charset="0"/>
            </a:endParaRPr>
          </a:p>
        </p:txBody>
      </p:sp>
      <p:sp>
        <p:nvSpPr>
          <p:cNvPr id="2" name="Rectangle 1"/>
          <p:cNvSpPr/>
          <p:nvPr/>
        </p:nvSpPr>
        <p:spPr>
          <a:xfrm>
            <a:off x="683568" y="2132856"/>
            <a:ext cx="7799778" cy="3000821"/>
          </a:xfrm>
          <a:prstGeom prst="rect">
            <a:avLst/>
          </a:prstGeom>
        </p:spPr>
        <p:txBody>
          <a:bodyPr wrap="square">
            <a:spAutoFit/>
          </a:bodyPr>
          <a:lstStyle/>
          <a:p>
            <a:pPr marL="342900" indent="-342900" algn="just">
              <a:buClr>
                <a:srgbClr val="C00000"/>
              </a:buClr>
              <a:buFont typeface="Wingdings" panose="05000000000000000000" pitchFamily="2" charset="2"/>
              <a:buChar char="§"/>
            </a:pPr>
            <a:r>
              <a:rPr lang="fr-FR" sz="2100" dirty="0">
                <a:latin typeface="Arial" panose="020B0604020202020204" pitchFamily="34" charset="0"/>
                <a:cs typeface="Arial" panose="020B0604020202020204" pitchFamily="34" charset="0"/>
              </a:rPr>
              <a:t>L’Etat devra fournir un effort supplémentaire annuel de l’ordre de </a:t>
            </a:r>
            <a:r>
              <a:rPr lang="fr-FR" sz="2100" b="1" dirty="0">
                <a:solidFill>
                  <a:srgbClr val="002060"/>
                </a:solidFill>
                <a:latin typeface="Arial" panose="020B0604020202020204" pitchFamily="34" charset="0"/>
                <a:cs typeface="Arial" panose="020B0604020202020204" pitchFamily="34" charset="0"/>
              </a:rPr>
              <a:t>50 milliards de franc CFA </a:t>
            </a:r>
            <a:r>
              <a:rPr lang="fr-FR" sz="2100" dirty="0">
                <a:latin typeface="Arial" panose="020B0604020202020204" pitchFamily="34" charset="0"/>
                <a:cs typeface="Arial" panose="020B0604020202020204" pitchFamily="34" charset="0"/>
              </a:rPr>
              <a:t>hors contributions des ménages pour le financement du PNDS. </a:t>
            </a:r>
          </a:p>
          <a:p>
            <a:pPr algn="just">
              <a:buClr>
                <a:srgbClr val="C00000"/>
              </a:buClr>
            </a:pPr>
            <a:endParaRPr lang="fr-FR" sz="2100" dirty="0">
              <a:latin typeface="Arial" panose="020B0604020202020204" pitchFamily="34" charset="0"/>
              <a:cs typeface="Arial" panose="020B0604020202020204" pitchFamily="34" charset="0"/>
            </a:endParaRPr>
          </a:p>
          <a:p>
            <a:pPr marL="342900" indent="-342900" algn="just">
              <a:buClr>
                <a:srgbClr val="C00000"/>
              </a:buClr>
              <a:buFont typeface="Wingdings" panose="05000000000000000000" pitchFamily="2" charset="2"/>
              <a:buChar char="§"/>
            </a:pPr>
            <a:r>
              <a:rPr lang="fr-FR" sz="2100" dirty="0">
                <a:latin typeface="Arial" panose="020B0604020202020204" pitchFamily="34" charset="0"/>
                <a:cs typeface="Arial" panose="020B0604020202020204" pitchFamily="34" charset="0"/>
              </a:rPr>
              <a:t>Cela implique donc pour l’Etat de mobiliser davantage de ressources pour la santé et de garantir que ces ressources sont utilisées de manière efficiente et équitable.</a:t>
            </a:r>
          </a:p>
          <a:p>
            <a:pPr algn="just">
              <a:buClr>
                <a:srgbClr val="C00000"/>
              </a:buClr>
            </a:pPr>
            <a:endParaRPr lang="fr-FR" sz="2100" b="1" dirty="0" smtClean="0">
              <a:latin typeface="Arial" panose="020B0604020202020204" pitchFamily="34" charset="0"/>
              <a:ea typeface="Times New Roman" panose="02020603050405020304" pitchFamily="18" charset="0"/>
            </a:endParaRPr>
          </a:p>
          <a:p>
            <a:pPr marL="342900" indent="-342900" algn="just">
              <a:buClr>
                <a:srgbClr val="C00000"/>
              </a:buClr>
              <a:buFont typeface="Wingdings" panose="05000000000000000000" pitchFamily="2" charset="2"/>
              <a:buChar char="§"/>
            </a:pPr>
            <a:endParaRPr lang="fr-FR" sz="2100" b="1" dirty="0"/>
          </a:p>
        </p:txBody>
      </p:sp>
    </p:spTree>
    <p:extLst>
      <p:ext uri="{BB962C8B-B14F-4D97-AF65-F5344CB8AC3E}">
        <p14:creationId xmlns:p14="http://schemas.microsoft.com/office/powerpoint/2010/main" val="1331895894"/>
      </p:ext>
    </p:extLst>
  </p:cSld>
  <p:clrMapOvr>
    <a:masterClrMapping/>
  </p:clrMapOvr>
  <p:transition>
    <p:spli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Connecteur droit 7"/>
          <p:cNvCxnSpPr/>
          <p:nvPr/>
        </p:nvCxnSpPr>
        <p:spPr>
          <a:xfrm>
            <a:off x="683568" y="1484784"/>
            <a:ext cx="7704856"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Espace réservé du numéro de diapositive 8"/>
          <p:cNvSpPr>
            <a:spLocks noGrp="1"/>
          </p:cNvSpPr>
          <p:nvPr>
            <p:ph type="sldNum" sz="quarter" idx="12"/>
          </p:nvPr>
        </p:nvSpPr>
        <p:spPr/>
        <p:txBody>
          <a:bodyPr/>
          <a:lstStyle/>
          <a:p>
            <a:fld id="{E1C4F041-CB23-46F2-B19E-BDA8202D2A74}" type="slidenum">
              <a:rPr lang="fr-FR" smtClean="0"/>
              <a:pPr/>
              <a:t>7</a:t>
            </a:fld>
            <a:endParaRPr lang="fr-FR"/>
          </a:p>
        </p:txBody>
      </p:sp>
      <p:graphicFrame>
        <p:nvGraphicFramePr>
          <p:cNvPr id="7" name="Graphique 6"/>
          <p:cNvGraphicFramePr/>
          <p:nvPr>
            <p:extLst>
              <p:ext uri="{D42A27DB-BD31-4B8C-83A1-F6EECF244321}">
                <p14:modId xmlns:p14="http://schemas.microsoft.com/office/powerpoint/2010/main" val="2082327257"/>
              </p:ext>
            </p:extLst>
          </p:nvPr>
        </p:nvGraphicFramePr>
        <p:xfrm>
          <a:off x="971600" y="2276872"/>
          <a:ext cx="7128792" cy="4104456"/>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p:cNvSpPr/>
          <p:nvPr/>
        </p:nvSpPr>
        <p:spPr>
          <a:xfrm>
            <a:off x="1519785" y="1835532"/>
            <a:ext cx="6032421" cy="369332"/>
          </a:xfrm>
          <a:prstGeom prst="rect">
            <a:avLst/>
          </a:prstGeom>
        </p:spPr>
        <p:txBody>
          <a:bodyPr wrap="none">
            <a:spAutoFit/>
          </a:bodyPr>
          <a:lstStyle/>
          <a:p>
            <a:r>
              <a:rPr lang="fr-FR" b="1" dirty="0" smtClean="0">
                <a:latin typeface="Arial" panose="020B0604020202020204" pitchFamily="34" charset="0"/>
                <a:ea typeface="Times New Roman" panose="02020603050405020304" pitchFamily="18" charset="0"/>
              </a:rPr>
              <a:t>Evolution du coût </a:t>
            </a:r>
            <a:r>
              <a:rPr lang="fr-FR" b="1" dirty="0">
                <a:latin typeface="Arial" panose="020B0604020202020204" pitchFamily="34" charset="0"/>
                <a:ea typeface="Times New Roman" panose="02020603050405020304" pitchFamily="18" charset="0"/>
              </a:rPr>
              <a:t>moyen </a:t>
            </a:r>
            <a:r>
              <a:rPr lang="fr-FR" b="1" dirty="0" smtClean="0">
                <a:latin typeface="Arial" panose="020B0604020202020204" pitchFamily="34" charset="0"/>
                <a:ea typeface="Times New Roman" panose="02020603050405020304" pitchFamily="18" charset="0"/>
              </a:rPr>
              <a:t>annuel du PNDS 2017-2022 </a:t>
            </a:r>
            <a:endParaRPr lang="fr-FR" b="1" dirty="0"/>
          </a:p>
        </p:txBody>
      </p:sp>
      <p:sp>
        <p:nvSpPr>
          <p:cNvPr id="10" name="Titre 1"/>
          <p:cNvSpPr>
            <a:spLocks noGrp="1"/>
          </p:cNvSpPr>
          <p:nvPr>
            <p:ph type="title"/>
          </p:nvPr>
        </p:nvSpPr>
        <p:spPr>
          <a:xfrm>
            <a:off x="685800" y="772664"/>
            <a:ext cx="7797546" cy="640112"/>
          </a:xfrm>
        </p:spPr>
        <p:txBody>
          <a:bodyPr>
            <a:noAutofit/>
          </a:bodyPr>
          <a:lstStyle/>
          <a:p>
            <a:r>
              <a:rPr lang="fr-FR" sz="2000" b="1" cap="none" dirty="0" smtClean="0">
                <a:solidFill>
                  <a:srgbClr val="002060"/>
                </a:solidFill>
                <a:latin typeface="Arial" panose="020B0604020202020204" pitchFamily="34" charset="0"/>
                <a:cs typeface="Arial" panose="020B0604020202020204" pitchFamily="34" charset="0"/>
              </a:rPr>
              <a:t>3. Besoins de financement du PNDS </a:t>
            </a:r>
            <a:r>
              <a:rPr lang="fr-FR" sz="2000" b="1" cap="none" dirty="0">
                <a:solidFill>
                  <a:srgbClr val="002060"/>
                </a:solidFill>
                <a:latin typeface="Arial" panose="020B0604020202020204" pitchFamily="34" charset="0"/>
                <a:cs typeface="Arial" panose="020B0604020202020204" pitchFamily="34" charset="0"/>
              </a:rPr>
              <a:t>2017-2022</a:t>
            </a:r>
          </a:p>
        </p:txBody>
      </p:sp>
    </p:spTree>
    <p:extLst>
      <p:ext uri="{BB962C8B-B14F-4D97-AF65-F5344CB8AC3E}">
        <p14:creationId xmlns:p14="http://schemas.microsoft.com/office/powerpoint/2010/main" val="3019596725"/>
      </p:ext>
    </p:extLst>
  </p:cSld>
  <p:clrMapOvr>
    <a:masterClrMapping/>
  </p:clrMapOvr>
  <p:transition>
    <p:spli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Connecteur droit 7"/>
          <p:cNvCxnSpPr/>
          <p:nvPr/>
        </p:nvCxnSpPr>
        <p:spPr>
          <a:xfrm>
            <a:off x="683568" y="1340768"/>
            <a:ext cx="7704856"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Espace réservé du numéro de diapositive 8"/>
          <p:cNvSpPr>
            <a:spLocks noGrp="1"/>
          </p:cNvSpPr>
          <p:nvPr>
            <p:ph type="sldNum" sz="quarter" idx="12"/>
          </p:nvPr>
        </p:nvSpPr>
        <p:spPr/>
        <p:txBody>
          <a:bodyPr/>
          <a:lstStyle/>
          <a:p>
            <a:fld id="{E1C4F041-CB23-46F2-B19E-BDA8202D2A74}" type="slidenum">
              <a:rPr lang="fr-FR" smtClean="0"/>
              <a:pPr/>
              <a:t>8</a:t>
            </a:fld>
            <a:endParaRPr lang="fr-FR"/>
          </a:p>
        </p:txBody>
      </p:sp>
      <p:sp>
        <p:nvSpPr>
          <p:cNvPr id="5" name="Rectangle 4"/>
          <p:cNvSpPr/>
          <p:nvPr/>
        </p:nvSpPr>
        <p:spPr>
          <a:xfrm>
            <a:off x="1763688" y="4976189"/>
            <a:ext cx="5094312" cy="355803"/>
          </a:xfrm>
          <a:prstGeom prst="rect">
            <a:avLst/>
          </a:prstGeom>
        </p:spPr>
        <p:txBody>
          <a:bodyPr wrap="square">
            <a:spAutoFit/>
          </a:bodyPr>
          <a:lstStyle/>
          <a:p>
            <a:pPr algn="just">
              <a:lnSpc>
                <a:spcPct val="107000"/>
              </a:lnSpc>
            </a:pPr>
            <a:r>
              <a:rPr lang="fr-FR" sz="1600" i="1" u="sng" dirty="0">
                <a:solidFill>
                  <a:prstClr val="black"/>
                </a:solidFill>
                <a:latin typeface="Arial" panose="020B0604020202020204" pitchFamily="34" charset="0"/>
                <a:ea typeface="Calibri" panose="020F0502020204030204" pitchFamily="34" charset="0"/>
                <a:cs typeface="Arial" panose="020B0604020202020204" pitchFamily="34" charset="0"/>
              </a:rPr>
              <a:t>Source </a:t>
            </a:r>
            <a:r>
              <a:rPr lang="fr-FR" sz="1600" i="1" dirty="0">
                <a:solidFill>
                  <a:prstClr val="black"/>
                </a:solidFill>
                <a:latin typeface="Arial" panose="020B0604020202020204" pitchFamily="34" charset="0"/>
                <a:ea typeface="Calibri" panose="020F0502020204030204" pitchFamily="34" charset="0"/>
                <a:cs typeface="Arial" panose="020B0604020202020204" pitchFamily="34" charset="0"/>
              </a:rPr>
              <a:t>: Développement de l’application </a:t>
            </a:r>
            <a:r>
              <a:rPr lang="fr-FR" sz="1600" i="1" dirty="0" err="1">
                <a:solidFill>
                  <a:prstClr val="black"/>
                </a:solidFill>
                <a:latin typeface="Arial" panose="020B0604020202020204" pitchFamily="34" charset="0"/>
                <a:ea typeface="Calibri" panose="020F0502020204030204" pitchFamily="34" charset="0"/>
                <a:cs typeface="Arial" panose="020B0604020202020204" pitchFamily="34" charset="0"/>
              </a:rPr>
              <a:t>OneHealt</a:t>
            </a:r>
            <a:endParaRPr lang="fr-FR" sz="1600" dirty="0">
              <a:solidFill>
                <a:prstClr val="black"/>
              </a:solidFill>
              <a:latin typeface="Arial" panose="020B0604020202020204" pitchFamily="34" charset="0"/>
              <a:ea typeface="Calibri" panose="020F0502020204030204" pitchFamily="34" charset="0"/>
              <a:cs typeface="Arial" panose="020B0604020202020204" pitchFamily="34" charset="0"/>
            </a:endParaRPr>
          </a:p>
        </p:txBody>
      </p:sp>
      <p:graphicFrame>
        <p:nvGraphicFramePr>
          <p:cNvPr id="7" name="Tableau 6"/>
          <p:cNvGraphicFramePr>
            <a:graphicFrameLocks noGrp="1"/>
          </p:cNvGraphicFramePr>
          <p:nvPr>
            <p:extLst>
              <p:ext uri="{D42A27DB-BD31-4B8C-83A1-F6EECF244321}">
                <p14:modId xmlns:p14="http://schemas.microsoft.com/office/powerpoint/2010/main" val="1605088235"/>
              </p:ext>
            </p:extLst>
          </p:nvPr>
        </p:nvGraphicFramePr>
        <p:xfrm>
          <a:off x="683568" y="1977753"/>
          <a:ext cx="7704856" cy="4280831"/>
        </p:xfrm>
        <a:graphic>
          <a:graphicData uri="http://schemas.openxmlformats.org/drawingml/2006/table">
            <a:tbl>
              <a:tblPr firstRow="1" bandRow="1">
                <a:tableStyleId>{5C22544A-7EE6-4342-B048-85BDC9FD1C3A}</a:tableStyleId>
              </a:tblPr>
              <a:tblGrid>
                <a:gridCol w="6420713"/>
                <a:gridCol w="1284143"/>
              </a:tblGrid>
              <a:tr h="389555">
                <a:tc>
                  <a:txBody>
                    <a:bodyPr/>
                    <a:lstStyle/>
                    <a:p>
                      <a:pPr algn="ctr">
                        <a:lnSpc>
                          <a:spcPct val="107000"/>
                        </a:lnSpc>
                        <a:spcAft>
                          <a:spcPts val="0"/>
                        </a:spcAft>
                      </a:pPr>
                      <a:r>
                        <a:rPr lang="fr-FR" sz="1800" b="1" dirty="0">
                          <a:effectLst/>
                          <a:latin typeface="Arial" panose="020B0604020202020204" pitchFamily="34" charset="0"/>
                          <a:ea typeface="Times New Roman" panose="02020603050405020304" pitchFamily="18" charset="0"/>
                          <a:cs typeface="Arial" panose="020B0604020202020204" pitchFamily="34" charset="0"/>
                        </a:rPr>
                        <a:t>Budget </a:t>
                      </a:r>
                      <a:r>
                        <a:rPr lang="fr-FR" sz="1800" b="1" dirty="0" smtClean="0">
                          <a:effectLst/>
                          <a:latin typeface="Arial" panose="020B0604020202020204" pitchFamily="34" charset="0"/>
                          <a:ea typeface="Times New Roman" panose="02020603050405020304" pitchFamily="18" charset="0"/>
                          <a:cs typeface="Arial" panose="020B0604020202020204" pitchFamily="34" charset="0"/>
                        </a:rPr>
                        <a:t>du PNDS 2017-2022 par axe</a:t>
                      </a: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lnSpc>
                          <a:spcPct val="107000"/>
                        </a:lnSpc>
                        <a:spcAft>
                          <a:spcPts val="0"/>
                        </a:spcAft>
                      </a:pPr>
                      <a:r>
                        <a:rPr lang="fr-FR" sz="1800" b="1"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Total (%)</a:t>
                      </a: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r>
              <a:tr h="962015">
                <a:tc>
                  <a:txBody>
                    <a:bodyPr/>
                    <a:lstStyle/>
                    <a:p>
                      <a:pPr>
                        <a:lnSpc>
                          <a:spcPct val="107000"/>
                        </a:lnSpc>
                        <a:spcAft>
                          <a:spcPts val="0"/>
                        </a:spcAft>
                      </a:pPr>
                      <a:r>
                        <a:rPr lang="fr-FR" sz="1800" dirty="0">
                          <a:effectLst/>
                          <a:latin typeface="Arial" panose="020B0604020202020204" pitchFamily="34" charset="0"/>
                          <a:ea typeface="Times New Roman" panose="02020603050405020304" pitchFamily="18" charset="0"/>
                          <a:cs typeface="Arial" panose="020B0604020202020204" pitchFamily="34" charset="0"/>
                        </a:rPr>
                        <a:t>Axe1: Accélération de la réduction de la mortalité maternelle, néonatale et infanto-juvénile et renforcement de la planification familiale et de la santé des adolescents</a:t>
                      </a: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lnSpc>
                          <a:spcPct val="107000"/>
                        </a:lnSpc>
                        <a:spcAft>
                          <a:spcPts val="0"/>
                        </a:spcAft>
                      </a:pPr>
                      <a:r>
                        <a:rPr lang="fr-FR" sz="18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23,0%</a:t>
                      </a:r>
                      <a:endParaRPr lang="fr-FR" sz="18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r>
              <a:tr h="448626">
                <a:tc>
                  <a:txBody>
                    <a:bodyPr/>
                    <a:lstStyle/>
                    <a:p>
                      <a:pPr>
                        <a:lnSpc>
                          <a:spcPct val="107000"/>
                        </a:lnSpc>
                        <a:spcAft>
                          <a:spcPts val="0"/>
                        </a:spcAft>
                      </a:pPr>
                      <a:r>
                        <a:rPr lang="fr-FR" sz="1800" dirty="0">
                          <a:effectLst/>
                          <a:latin typeface="Arial" panose="020B0604020202020204" pitchFamily="34" charset="0"/>
                          <a:ea typeface="Times New Roman" panose="02020603050405020304" pitchFamily="18" charset="0"/>
                          <a:cs typeface="Arial" panose="020B0604020202020204" pitchFamily="34" charset="0"/>
                        </a:rPr>
                        <a:t>Axe2: Renforcement de la lutte contre les maladies transmissibles</a:t>
                      </a: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lnSpc>
                          <a:spcPct val="107000"/>
                        </a:lnSpc>
                        <a:spcAft>
                          <a:spcPts val="0"/>
                        </a:spcAft>
                      </a:pPr>
                      <a:r>
                        <a:rPr lang="fr-FR"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14,1%</a:t>
                      </a: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r>
              <a:tr h="650904">
                <a:tc>
                  <a:txBody>
                    <a:bodyPr/>
                    <a:lstStyle/>
                    <a:p>
                      <a:pPr>
                        <a:lnSpc>
                          <a:spcPct val="107000"/>
                        </a:lnSpc>
                        <a:spcAft>
                          <a:spcPts val="0"/>
                        </a:spcAft>
                      </a:pPr>
                      <a:r>
                        <a:rPr lang="fr-FR" sz="1800" dirty="0">
                          <a:effectLst/>
                          <a:latin typeface="Arial" panose="020B0604020202020204" pitchFamily="34" charset="0"/>
                          <a:ea typeface="Times New Roman" panose="02020603050405020304" pitchFamily="18" charset="0"/>
                          <a:cs typeface="Arial" panose="020B0604020202020204" pitchFamily="34" charset="0"/>
                        </a:rPr>
                        <a:t>Axe3: Amélioration de la sécurité sanitaire et la réponse aux épidémies et autres urgences de santé publique</a:t>
                      </a: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fr-FR"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5,9%</a:t>
                      </a:r>
                      <a:endParaRPr lang="fr-FR" sz="1800" dirty="0" smtClean="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r>
              <a:tr h="650904">
                <a:tc>
                  <a:txBody>
                    <a:bodyPr/>
                    <a:lstStyle/>
                    <a:p>
                      <a:pPr>
                        <a:lnSpc>
                          <a:spcPct val="107000"/>
                        </a:lnSpc>
                        <a:spcAft>
                          <a:spcPts val="0"/>
                        </a:spcAft>
                      </a:pPr>
                      <a:r>
                        <a:rPr lang="fr-FR" sz="1800" dirty="0">
                          <a:effectLst/>
                          <a:latin typeface="Arial" panose="020B0604020202020204" pitchFamily="34" charset="0"/>
                          <a:ea typeface="Times New Roman" panose="02020603050405020304" pitchFamily="18" charset="0"/>
                          <a:cs typeface="Arial" panose="020B0604020202020204" pitchFamily="34" charset="0"/>
                        </a:rPr>
                        <a:t>Axe4: Renforcement de la lutte contre les maladies non transmissibles et la promotion de la santé</a:t>
                      </a: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fr-FR" sz="18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7,3%</a:t>
                      </a:r>
                      <a:endParaRPr lang="fr-FR" sz="1800" dirty="0" smtClean="0">
                        <a:effectLst/>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0"/>
                        </a:spcAft>
                      </a:pP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r>
              <a:tr h="650904">
                <a:tc>
                  <a:txBody>
                    <a:bodyPr/>
                    <a:lstStyle/>
                    <a:p>
                      <a:pPr>
                        <a:lnSpc>
                          <a:spcPct val="107000"/>
                        </a:lnSpc>
                        <a:spcAft>
                          <a:spcPts val="0"/>
                        </a:spcAft>
                      </a:pPr>
                      <a:r>
                        <a:rPr lang="fr-FR" sz="1800" dirty="0">
                          <a:effectLst/>
                          <a:latin typeface="Arial" panose="020B0604020202020204" pitchFamily="34" charset="0"/>
                          <a:ea typeface="Times New Roman" panose="02020603050405020304" pitchFamily="18" charset="0"/>
                          <a:cs typeface="Arial" panose="020B0604020202020204" pitchFamily="34" charset="0"/>
                        </a:rPr>
                        <a:t>Axe5: Renforcement du système de santé vers  la CSU y compris la santé communautaire</a:t>
                      </a: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lnSpc>
                          <a:spcPct val="107000"/>
                        </a:lnSpc>
                        <a:spcAft>
                          <a:spcPts val="0"/>
                        </a:spcAft>
                      </a:pPr>
                      <a:r>
                        <a:rPr lang="fr-FR"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49,7%</a:t>
                      </a: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r>
              <a:tr h="389555">
                <a:tc>
                  <a:txBody>
                    <a:bodyPr/>
                    <a:lstStyle/>
                    <a:p>
                      <a:pPr>
                        <a:lnSpc>
                          <a:spcPct val="107000"/>
                        </a:lnSpc>
                        <a:spcAft>
                          <a:spcPts val="0"/>
                        </a:spcAft>
                      </a:pPr>
                      <a:r>
                        <a:rPr lang="fr-FR" sz="1800" b="1" dirty="0">
                          <a:effectLst/>
                          <a:latin typeface="Arial" panose="020B0604020202020204" pitchFamily="34" charset="0"/>
                          <a:ea typeface="Times New Roman" panose="02020603050405020304" pitchFamily="18" charset="0"/>
                          <a:cs typeface="Arial" panose="020B0604020202020204" pitchFamily="34" charset="0"/>
                        </a:rPr>
                        <a:t>Total</a:t>
                      </a: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lnSpc>
                          <a:spcPct val="107000"/>
                        </a:lnSpc>
                        <a:spcAft>
                          <a:spcPts val="0"/>
                        </a:spcAft>
                      </a:pPr>
                      <a:r>
                        <a:rPr lang="fr-FR"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100,0%</a:t>
                      </a: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r>
            </a:tbl>
          </a:graphicData>
        </a:graphic>
      </p:graphicFrame>
      <p:sp>
        <p:nvSpPr>
          <p:cNvPr id="10" name="Titre 1"/>
          <p:cNvSpPr>
            <a:spLocks noGrp="1"/>
          </p:cNvSpPr>
          <p:nvPr>
            <p:ph type="title"/>
          </p:nvPr>
        </p:nvSpPr>
        <p:spPr>
          <a:xfrm>
            <a:off x="685800" y="700656"/>
            <a:ext cx="7797546" cy="640112"/>
          </a:xfrm>
        </p:spPr>
        <p:txBody>
          <a:bodyPr>
            <a:noAutofit/>
          </a:bodyPr>
          <a:lstStyle/>
          <a:p>
            <a:r>
              <a:rPr lang="fr-FR" sz="2000" b="1" cap="none" dirty="0" smtClean="0">
                <a:solidFill>
                  <a:srgbClr val="002060"/>
                </a:solidFill>
                <a:latin typeface="Arial" panose="020B0604020202020204" pitchFamily="34" charset="0"/>
                <a:cs typeface="Arial" panose="020B0604020202020204" pitchFamily="34" charset="0"/>
              </a:rPr>
              <a:t>3. Besoins de financement du PNDS </a:t>
            </a:r>
            <a:r>
              <a:rPr lang="fr-FR" sz="2000" b="1" cap="none" dirty="0">
                <a:solidFill>
                  <a:srgbClr val="002060"/>
                </a:solidFill>
                <a:latin typeface="Arial" panose="020B0604020202020204" pitchFamily="34" charset="0"/>
                <a:cs typeface="Arial" panose="020B0604020202020204" pitchFamily="34" charset="0"/>
              </a:rPr>
              <a:t>2017-2022</a:t>
            </a:r>
          </a:p>
        </p:txBody>
      </p:sp>
    </p:spTree>
    <p:extLst>
      <p:ext uri="{BB962C8B-B14F-4D97-AF65-F5344CB8AC3E}">
        <p14:creationId xmlns:p14="http://schemas.microsoft.com/office/powerpoint/2010/main" val="1020337997"/>
      </p:ext>
    </p:extLst>
  </p:cSld>
  <p:clrMapOvr>
    <a:masterClrMapping/>
  </p:clrMapOvr>
  <p:transition>
    <p:spli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Connecteur droit 7"/>
          <p:cNvCxnSpPr/>
          <p:nvPr/>
        </p:nvCxnSpPr>
        <p:spPr>
          <a:xfrm>
            <a:off x="683568" y="1484784"/>
            <a:ext cx="7704856"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Espace réservé du numéro de diapositive 8"/>
          <p:cNvSpPr>
            <a:spLocks noGrp="1"/>
          </p:cNvSpPr>
          <p:nvPr>
            <p:ph type="sldNum" sz="quarter" idx="12"/>
          </p:nvPr>
        </p:nvSpPr>
        <p:spPr/>
        <p:txBody>
          <a:bodyPr/>
          <a:lstStyle/>
          <a:p>
            <a:fld id="{E1C4F041-CB23-46F2-B19E-BDA8202D2A74}" type="slidenum">
              <a:rPr lang="fr-FR" smtClean="0"/>
              <a:pPr/>
              <a:t>9</a:t>
            </a:fld>
            <a:endParaRPr lang="fr-FR"/>
          </a:p>
        </p:txBody>
      </p:sp>
      <p:graphicFrame>
        <p:nvGraphicFramePr>
          <p:cNvPr id="2" name="Tableau 1"/>
          <p:cNvGraphicFramePr>
            <a:graphicFrameLocks noGrp="1"/>
          </p:cNvGraphicFramePr>
          <p:nvPr>
            <p:extLst>
              <p:ext uri="{D42A27DB-BD31-4B8C-83A1-F6EECF244321}">
                <p14:modId xmlns:p14="http://schemas.microsoft.com/office/powerpoint/2010/main" val="1261726626"/>
              </p:ext>
            </p:extLst>
          </p:nvPr>
        </p:nvGraphicFramePr>
        <p:xfrm>
          <a:off x="755576" y="2284080"/>
          <a:ext cx="7488832" cy="2225040"/>
        </p:xfrm>
        <a:graphic>
          <a:graphicData uri="http://schemas.openxmlformats.org/drawingml/2006/table">
            <a:tbl>
              <a:tblPr firstRow="1" bandRow="1">
                <a:tableStyleId>{93296810-A885-4BE3-A3E7-6D5BEEA58F35}</a:tableStyleId>
              </a:tblPr>
              <a:tblGrid>
                <a:gridCol w="4478615"/>
                <a:gridCol w="3010217"/>
              </a:tblGrid>
              <a:tr h="370840">
                <a:tc>
                  <a:txBody>
                    <a:bodyPr/>
                    <a:lstStyle/>
                    <a:p>
                      <a:pPr>
                        <a:lnSpc>
                          <a:spcPct val="107000"/>
                        </a:lnSpc>
                        <a:spcAft>
                          <a:spcPts val="0"/>
                        </a:spcAft>
                      </a:pPr>
                      <a:r>
                        <a:rPr lang="fr-FR" sz="2100" dirty="0">
                          <a:effectLst/>
                          <a:latin typeface="Arial" panose="020B0604020202020204" pitchFamily="34" charset="0"/>
                          <a:cs typeface="Arial" panose="020B0604020202020204" pitchFamily="34" charset="0"/>
                        </a:rPr>
                        <a:t>Sources</a:t>
                      </a:r>
                      <a:endParaRPr lang="fr-FR" sz="21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lnSpc>
                          <a:spcPct val="107000"/>
                        </a:lnSpc>
                        <a:spcAft>
                          <a:spcPts val="0"/>
                        </a:spcAft>
                      </a:pPr>
                      <a:r>
                        <a:rPr lang="fr-FR" sz="2100" dirty="0">
                          <a:effectLst/>
                          <a:latin typeface="Arial" panose="020B0604020202020204" pitchFamily="34" charset="0"/>
                          <a:cs typeface="Arial" panose="020B0604020202020204" pitchFamily="34" charset="0"/>
                        </a:rPr>
                        <a:t>Part </a:t>
                      </a:r>
                      <a:r>
                        <a:rPr lang="fr-FR" sz="2100" dirty="0" smtClean="0">
                          <a:effectLst/>
                          <a:latin typeface="Arial" panose="020B0604020202020204" pitchFamily="34" charset="0"/>
                          <a:cs typeface="Arial" panose="020B0604020202020204" pitchFamily="34" charset="0"/>
                        </a:rPr>
                        <a:t>(%)</a:t>
                      </a:r>
                      <a:endParaRPr lang="fr-FR" sz="21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r>
              <a:tr h="370840">
                <a:tc>
                  <a:txBody>
                    <a:bodyPr/>
                    <a:lstStyle/>
                    <a:p>
                      <a:pPr>
                        <a:lnSpc>
                          <a:spcPct val="107000"/>
                        </a:lnSpc>
                        <a:spcAft>
                          <a:spcPts val="0"/>
                        </a:spcAft>
                      </a:pPr>
                      <a:r>
                        <a:rPr lang="fr-FR" sz="2100">
                          <a:effectLst/>
                          <a:latin typeface="Arial" panose="020B0604020202020204" pitchFamily="34" charset="0"/>
                          <a:cs typeface="Arial" panose="020B0604020202020204" pitchFamily="34" charset="0"/>
                        </a:rPr>
                        <a:t>Etat</a:t>
                      </a:r>
                      <a:endParaRPr lang="fr-FR" sz="21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lnSpc>
                          <a:spcPct val="107000"/>
                        </a:lnSpc>
                        <a:spcAft>
                          <a:spcPts val="0"/>
                        </a:spcAft>
                      </a:pPr>
                      <a:r>
                        <a:rPr lang="fr-FR" sz="2100">
                          <a:effectLst/>
                          <a:latin typeface="Arial" panose="020B0604020202020204" pitchFamily="34" charset="0"/>
                          <a:cs typeface="Arial" panose="020B0604020202020204" pitchFamily="34" charset="0"/>
                        </a:rPr>
                        <a:t>49,3</a:t>
                      </a:r>
                      <a:endParaRPr lang="fr-FR" sz="21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r>
              <a:tr h="370840">
                <a:tc>
                  <a:txBody>
                    <a:bodyPr/>
                    <a:lstStyle/>
                    <a:p>
                      <a:pPr>
                        <a:lnSpc>
                          <a:spcPct val="107000"/>
                        </a:lnSpc>
                        <a:spcAft>
                          <a:spcPts val="0"/>
                        </a:spcAft>
                      </a:pPr>
                      <a:r>
                        <a:rPr lang="fr-FR" sz="2100">
                          <a:effectLst/>
                          <a:latin typeface="Arial" panose="020B0604020202020204" pitchFamily="34" charset="0"/>
                          <a:cs typeface="Arial" panose="020B0604020202020204" pitchFamily="34" charset="0"/>
                        </a:rPr>
                        <a:t>Partenaires</a:t>
                      </a:r>
                      <a:endParaRPr lang="fr-FR" sz="21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lnSpc>
                          <a:spcPct val="107000"/>
                        </a:lnSpc>
                        <a:spcAft>
                          <a:spcPts val="0"/>
                        </a:spcAft>
                      </a:pPr>
                      <a:r>
                        <a:rPr lang="fr-FR" sz="2100">
                          <a:effectLst/>
                          <a:latin typeface="Arial" panose="020B0604020202020204" pitchFamily="34" charset="0"/>
                          <a:cs typeface="Arial" panose="020B0604020202020204" pitchFamily="34" charset="0"/>
                        </a:rPr>
                        <a:t>18,28</a:t>
                      </a:r>
                      <a:endParaRPr lang="fr-FR" sz="21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r>
              <a:tr h="370840">
                <a:tc>
                  <a:txBody>
                    <a:bodyPr/>
                    <a:lstStyle/>
                    <a:p>
                      <a:pPr>
                        <a:lnSpc>
                          <a:spcPct val="107000"/>
                        </a:lnSpc>
                        <a:spcAft>
                          <a:spcPts val="0"/>
                        </a:spcAft>
                      </a:pPr>
                      <a:r>
                        <a:rPr lang="fr-FR" sz="2100">
                          <a:effectLst/>
                          <a:latin typeface="Arial" panose="020B0604020202020204" pitchFamily="34" charset="0"/>
                          <a:cs typeface="Arial" panose="020B0604020202020204" pitchFamily="34" charset="0"/>
                        </a:rPr>
                        <a:t>Recouvrement de cout</a:t>
                      </a:r>
                      <a:endParaRPr lang="fr-FR" sz="21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lnSpc>
                          <a:spcPct val="107000"/>
                        </a:lnSpc>
                        <a:spcAft>
                          <a:spcPts val="0"/>
                        </a:spcAft>
                      </a:pPr>
                      <a:r>
                        <a:rPr lang="fr-FR" sz="2100">
                          <a:effectLst/>
                          <a:latin typeface="Arial" panose="020B0604020202020204" pitchFamily="34" charset="0"/>
                          <a:cs typeface="Arial" panose="020B0604020202020204" pitchFamily="34" charset="0"/>
                        </a:rPr>
                        <a:t>31,13</a:t>
                      </a:r>
                      <a:endParaRPr lang="fr-FR" sz="21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r>
              <a:tr h="370840">
                <a:tc>
                  <a:txBody>
                    <a:bodyPr/>
                    <a:lstStyle/>
                    <a:p>
                      <a:pPr>
                        <a:lnSpc>
                          <a:spcPct val="107000"/>
                        </a:lnSpc>
                        <a:spcAft>
                          <a:spcPts val="0"/>
                        </a:spcAft>
                      </a:pPr>
                      <a:r>
                        <a:rPr lang="fr-FR" sz="2100">
                          <a:effectLst/>
                          <a:latin typeface="Arial" panose="020B0604020202020204" pitchFamily="34" charset="0"/>
                          <a:cs typeface="Arial" panose="020B0604020202020204" pitchFamily="34" charset="0"/>
                        </a:rPr>
                        <a:t>Collectivités locales</a:t>
                      </a:r>
                      <a:endParaRPr lang="fr-FR" sz="21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lnSpc>
                          <a:spcPct val="107000"/>
                        </a:lnSpc>
                        <a:spcAft>
                          <a:spcPts val="0"/>
                        </a:spcAft>
                      </a:pPr>
                      <a:r>
                        <a:rPr lang="fr-FR" sz="2100">
                          <a:effectLst/>
                          <a:latin typeface="Arial" panose="020B0604020202020204" pitchFamily="34" charset="0"/>
                          <a:cs typeface="Arial" panose="020B0604020202020204" pitchFamily="34" charset="0"/>
                        </a:rPr>
                        <a:t>1,29</a:t>
                      </a:r>
                      <a:endParaRPr lang="fr-FR" sz="21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r>
              <a:tr h="370840">
                <a:tc>
                  <a:txBody>
                    <a:bodyPr/>
                    <a:lstStyle/>
                    <a:p>
                      <a:pPr>
                        <a:lnSpc>
                          <a:spcPct val="107000"/>
                        </a:lnSpc>
                        <a:spcAft>
                          <a:spcPts val="0"/>
                        </a:spcAft>
                      </a:pPr>
                      <a:r>
                        <a:rPr lang="fr-FR" sz="2100">
                          <a:effectLst/>
                          <a:latin typeface="Arial" panose="020B0604020202020204" pitchFamily="34" charset="0"/>
                          <a:cs typeface="Arial" panose="020B0604020202020204" pitchFamily="34" charset="0"/>
                        </a:rPr>
                        <a:t>Total</a:t>
                      </a:r>
                      <a:endParaRPr lang="fr-FR" sz="21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lnSpc>
                          <a:spcPct val="107000"/>
                        </a:lnSpc>
                        <a:spcAft>
                          <a:spcPts val="0"/>
                        </a:spcAft>
                      </a:pPr>
                      <a:r>
                        <a:rPr lang="fr-FR" sz="2100" dirty="0">
                          <a:effectLst/>
                          <a:latin typeface="Arial" panose="020B0604020202020204" pitchFamily="34" charset="0"/>
                          <a:cs typeface="Arial" panose="020B0604020202020204" pitchFamily="34" charset="0"/>
                        </a:rPr>
                        <a:t>100</a:t>
                      </a:r>
                      <a:endParaRPr lang="fr-FR" sz="21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r>
            </a:tbl>
          </a:graphicData>
        </a:graphic>
      </p:graphicFrame>
      <p:sp>
        <p:nvSpPr>
          <p:cNvPr id="3" name="Rectangle 2"/>
          <p:cNvSpPr/>
          <p:nvPr/>
        </p:nvSpPr>
        <p:spPr>
          <a:xfrm>
            <a:off x="1115616" y="1763524"/>
            <a:ext cx="6840760" cy="369332"/>
          </a:xfrm>
          <a:prstGeom prst="rect">
            <a:avLst/>
          </a:prstGeom>
        </p:spPr>
        <p:txBody>
          <a:bodyPr wrap="square">
            <a:spAutoFit/>
          </a:bodyPr>
          <a:lstStyle/>
          <a:p>
            <a:r>
              <a:rPr lang="fr-FR" b="1" dirty="0">
                <a:latin typeface="Arial" panose="020B0604020202020204" pitchFamily="34" charset="0"/>
                <a:cs typeface="Arial" panose="020B0604020202020204" pitchFamily="34" charset="0"/>
              </a:rPr>
              <a:t>Sources potentielles de financement du </a:t>
            </a:r>
            <a:r>
              <a:rPr lang="fr-FR" b="1" dirty="0" smtClean="0">
                <a:latin typeface="Arial" panose="020B0604020202020204" pitchFamily="34" charset="0"/>
                <a:cs typeface="Arial" panose="020B0604020202020204" pitchFamily="34" charset="0"/>
              </a:rPr>
              <a:t>PNDS 2017-2022</a:t>
            </a:r>
            <a:endParaRPr lang="fr-FR" dirty="0">
              <a:latin typeface="Arial" panose="020B0604020202020204" pitchFamily="34" charset="0"/>
              <a:cs typeface="Arial" panose="020B0604020202020204" pitchFamily="34" charset="0"/>
            </a:endParaRPr>
          </a:p>
        </p:txBody>
      </p:sp>
      <p:sp>
        <p:nvSpPr>
          <p:cNvPr id="11" name="Titre 1"/>
          <p:cNvSpPr>
            <a:spLocks noGrp="1"/>
          </p:cNvSpPr>
          <p:nvPr>
            <p:ph type="title"/>
          </p:nvPr>
        </p:nvSpPr>
        <p:spPr>
          <a:xfrm>
            <a:off x="685800" y="772664"/>
            <a:ext cx="7797546" cy="640112"/>
          </a:xfrm>
        </p:spPr>
        <p:txBody>
          <a:bodyPr>
            <a:noAutofit/>
          </a:bodyPr>
          <a:lstStyle/>
          <a:p>
            <a:r>
              <a:rPr lang="fr-FR" sz="2000" b="1" cap="none" dirty="0" smtClean="0">
                <a:solidFill>
                  <a:srgbClr val="002060"/>
                </a:solidFill>
                <a:latin typeface="Arial" panose="020B0604020202020204" pitchFamily="34" charset="0"/>
                <a:cs typeface="Arial" panose="020B0604020202020204" pitchFamily="34" charset="0"/>
              </a:rPr>
              <a:t>3. Besoins de financement du PNDS </a:t>
            </a:r>
            <a:r>
              <a:rPr lang="fr-FR" sz="2000" b="1" cap="none" dirty="0">
                <a:solidFill>
                  <a:srgbClr val="002060"/>
                </a:solidFill>
                <a:latin typeface="Arial" panose="020B0604020202020204" pitchFamily="34" charset="0"/>
                <a:cs typeface="Arial" panose="020B0604020202020204" pitchFamily="34" charset="0"/>
              </a:rPr>
              <a:t>2017-2022</a:t>
            </a:r>
          </a:p>
        </p:txBody>
      </p:sp>
    </p:spTree>
    <p:extLst>
      <p:ext uri="{BB962C8B-B14F-4D97-AF65-F5344CB8AC3E}">
        <p14:creationId xmlns:p14="http://schemas.microsoft.com/office/powerpoint/2010/main" val="1115762386"/>
      </p:ext>
    </p:extLst>
  </p:cSld>
  <p:clrMapOvr>
    <a:masterClrMapping/>
  </p:clrMapOvr>
  <p:transition>
    <p:spli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ype de bois">
  <a:themeElements>
    <a:clrScheme name="Type de bois">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Type de bois">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ype de bois">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12310</TotalTime>
  <Words>689</Words>
  <Application>Microsoft Office PowerPoint</Application>
  <PresentationFormat>Affichage à l'écran (4:3)</PresentationFormat>
  <Paragraphs>108</Paragraphs>
  <Slides>12</Slides>
  <Notes>9</Notes>
  <HiddenSlides>0</HiddenSlides>
  <MMClips>0</MMClips>
  <ScaleCrop>false</ScaleCrop>
  <HeadingPairs>
    <vt:vector size="6" baseType="variant">
      <vt:variant>
        <vt:lpstr>Polices utilisées</vt:lpstr>
      </vt:variant>
      <vt:variant>
        <vt:i4>15</vt:i4>
      </vt:variant>
      <vt:variant>
        <vt:lpstr>Thème</vt:lpstr>
      </vt:variant>
      <vt:variant>
        <vt:i4>1</vt:i4>
      </vt:variant>
      <vt:variant>
        <vt:lpstr>Titres des diapositives</vt:lpstr>
      </vt:variant>
      <vt:variant>
        <vt:i4>12</vt:i4>
      </vt:variant>
    </vt:vector>
  </HeadingPairs>
  <TitlesOfParts>
    <vt:vector size="28" baseType="lpstr">
      <vt:lpstr>MS Mincho</vt:lpstr>
      <vt:lpstr>Aharoni</vt:lpstr>
      <vt:lpstr>Arial</vt:lpstr>
      <vt:lpstr>Arial Narrow</vt:lpstr>
      <vt:lpstr>Calibri</vt:lpstr>
      <vt:lpstr>Candara</vt:lpstr>
      <vt:lpstr>Ebrima</vt:lpstr>
      <vt:lpstr>Franklin Gothic Demi</vt:lpstr>
      <vt:lpstr>Georgia</vt:lpstr>
      <vt:lpstr>Kartika</vt:lpstr>
      <vt:lpstr>Rockwell</vt:lpstr>
      <vt:lpstr>Rockwell Condensed</vt:lpstr>
      <vt:lpstr>Times New Roman</vt:lpstr>
      <vt:lpstr>Tw Cen MT</vt:lpstr>
      <vt:lpstr>Wingdings</vt:lpstr>
      <vt:lpstr>Type de bois</vt:lpstr>
      <vt:lpstr>REPUBLIQUE TOGOLAISE MINISTERE DE LA SANTE ET DE LA PROTECTION SOCIALE</vt:lpstr>
      <vt:lpstr>Plan de présentation</vt:lpstr>
      <vt:lpstr> 1. Introduction </vt:lpstr>
      <vt:lpstr>2. Priorités stratégiques du PNDS 2017-2022</vt:lpstr>
      <vt:lpstr>3. Besoins de financement du PNDS 2017-2022</vt:lpstr>
      <vt:lpstr>3. Besoins de financement du PNDS 2017-2022</vt:lpstr>
      <vt:lpstr>3. Besoins de financement du PNDS 2017-2022</vt:lpstr>
      <vt:lpstr>3. Besoins de financement du PNDS 2017-2022</vt:lpstr>
      <vt:lpstr>3. Besoins de financement du PNDS 2017-2022</vt:lpstr>
      <vt:lpstr> 4. Conclusion </vt:lpstr>
      <vt:lpstr> 4. Conclusion </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KLAMATETOU</dc:creator>
  <cp:lastModifiedBy>TOSHIBA</cp:lastModifiedBy>
  <cp:revision>507</cp:revision>
  <dcterms:created xsi:type="dcterms:W3CDTF">2013-01-30T12:24:26Z</dcterms:created>
  <dcterms:modified xsi:type="dcterms:W3CDTF">2017-02-09T08:15:45Z</dcterms:modified>
</cp:coreProperties>
</file>